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92" r:id="rId2"/>
    <p:sldId id="394" r:id="rId3"/>
    <p:sldId id="395" r:id="rId4"/>
    <p:sldId id="396" r:id="rId5"/>
    <p:sldId id="427" r:id="rId6"/>
    <p:sldId id="398" r:id="rId7"/>
    <p:sldId id="399" r:id="rId8"/>
    <p:sldId id="400" r:id="rId9"/>
    <p:sldId id="401" r:id="rId10"/>
    <p:sldId id="428" r:id="rId11"/>
    <p:sldId id="404" r:id="rId12"/>
    <p:sldId id="405" r:id="rId13"/>
    <p:sldId id="406" r:id="rId14"/>
    <p:sldId id="403" r:id="rId15"/>
    <p:sldId id="402" r:id="rId16"/>
    <p:sldId id="407" r:id="rId17"/>
    <p:sldId id="409" r:id="rId18"/>
    <p:sldId id="410" r:id="rId19"/>
    <p:sldId id="411" r:id="rId20"/>
    <p:sldId id="412" r:id="rId21"/>
    <p:sldId id="413" r:id="rId22"/>
    <p:sldId id="424" r:id="rId23"/>
    <p:sldId id="426" r:id="rId24"/>
    <p:sldId id="425" r:id="rId25"/>
    <p:sldId id="414" r:id="rId26"/>
    <p:sldId id="416" r:id="rId27"/>
    <p:sldId id="42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640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A4763E-2B2D-4AA6-BFA2-0FF1C565501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C0BF9-F70D-48DE-AE38-6F9344E15598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2800" dirty="0"/>
            <a:t>크리스트교 선교사의 일본 진입을 금지한다</a:t>
          </a:r>
          <a:r>
            <a:rPr lang="en-US" altLang="ko-KR" sz="2800" dirty="0"/>
            <a:t>.</a:t>
          </a:r>
          <a:endParaRPr lang="ko-KR" altLang="en-US" sz="2800" dirty="0"/>
        </a:p>
      </dgm:t>
    </dgm:pt>
    <dgm:pt modelId="{FDA1A80D-609F-499F-852C-908A413753A3}" type="parTrans" cxnId="{70470D4A-B58A-4611-AFDD-75FCB627FB97}">
      <dgm:prSet/>
      <dgm:spPr/>
      <dgm:t>
        <a:bodyPr/>
        <a:lstStyle/>
        <a:p>
          <a:pPr latinLnBrk="1"/>
          <a:endParaRPr lang="ko-KR" altLang="en-US"/>
        </a:p>
      </dgm:t>
    </dgm:pt>
    <dgm:pt modelId="{CFF32687-15A6-4C78-90AD-0D987636A666}" type="sibTrans" cxnId="{70470D4A-B58A-4611-AFDD-75FCB627FB97}">
      <dgm:prSet/>
      <dgm:spPr/>
      <dgm:t>
        <a:bodyPr/>
        <a:lstStyle/>
        <a:p>
          <a:pPr latinLnBrk="1"/>
          <a:endParaRPr lang="ko-KR" altLang="en-US"/>
        </a:p>
      </dgm:t>
    </dgm:pt>
    <dgm:pt modelId="{623EE5A8-0C2F-41A6-8B06-9AD547083CD6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2800" dirty="0"/>
            <a:t>일본의 무기를 외국으로 운반하지 못한다</a:t>
          </a:r>
          <a:r>
            <a:rPr lang="en-US" altLang="ko-KR" sz="2800" dirty="0"/>
            <a:t>.</a:t>
          </a:r>
          <a:endParaRPr lang="ko-KR" altLang="en-US" sz="2800" dirty="0"/>
        </a:p>
      </dgm:t>
    </dgm:pt>
    <dgm:pt modelId="{C11E7739-D2F3-4D3B-BB3D-BAAC6ADFC5F8}" type="parTrans" cxnId="{B451D4DB-7350-4B34-99D4-C89761AC3AB6}">
      <dgm:prSet/>
      <dgm:spPr/>
      <dgm:t>
        <a:bodyPr/>
        <a:lstStyle/>
        <a:p>
          <a:pPr latinLnBrk="1"/>
          <a:endParaRPr lang="ko-KR" altLang="en-US"/>
        </a:p>
      </dgm:t>
    </dgm:pt>
    <dgm:pt modelId="{AEBB6A4D-E247-43B3-A749-BFA8EB61A5E0}" type="sibTrans" cxnId="{B451D4DB-7350-4B34-99D4-C89761AC3AB6}">
      <dgm:prSet/>
      <dgm:spPr/>
      <dgm:t>
        <a:bodyPr/>
        <a:lstStyle/>
        <a:p>
          <a:pPr latinLnBrk="1"/>
          <a:endParaRPr lang="ko-KR" altLang="en-US"/>
        </a:p>
      </dgm:t>
    </dgm:pt>
    <dgm:pt modelId="{A2265656-866E-48C5-9DC6-CAE72D743050}">
      <dgm:prSet phldrT="[텍스트]" custT="1"/>
      <dgm:spPr>
        <a:solidFill>
          <a:schemeClr val="accent3"/>
        </a:solidFill>
      </dgm:spPr>
      <dgm:t>
        <a:bodyPr/>
        <a:lstStyle/>
        <a:p>
          <a:pPr latinLnBrk="1"/>
          <a:r>
            <a:rPr lang="ko-KR" altLang="en-US" sz="2800" dirty="0"/>
            <a:t>특허를 받은 선박을 제외하고 어떠한 </a:t>
          </a:r>
          <a:endParaRPr lang="en-US" altLang="ko-KR" sz="2800" dirty="0"/>
        </a:p>
        <a:p>
          <a:pPr latinLnBrk="1"/>
          <a:r>
            <a:rPr lang="ko-KR" altLang="en-US" sz="2800" dirty="0"/>
            <a:t>일본 선박이나 일본인도 외국으로 나갈 수 없다</a:t>
          </a:r>
          <a:r>
            <a:rPr lang="en-US" altLang="ko-KR" sz="2800" dirty="0"/>
            <a:t>.</a:t>
          </a:r>
          <a:endParaRPr lang="ko-KR" altLang="en-US" sz="2800" dirty="0"/>
        </a:p>
      </dgm:t>
    </dgm:pt>
    <dgm:pt modelId="{AECA942E-57CD-4969-940E-EA1CC72409BB}" type="parTrans" cxnId="{E91D488B-6493-45DC-88B7-A6B04F9A77B6}">
      <dgm:prSet/>
      <dgm:spPr/>
      <dgm:t>
        <a:bodyPr/>
        <a:lstStyle/>
        <a:p>
          <a:pPr latinLnBrk="1"/>
          <a:endParaRPr lang="ko-KR" altLang="en-US"/>
        </a:p>
      </dgm:t>
    </dgm:pt>
    <dgm:pt modelId="{D4695161-5708-44AB-8A27-3D8155148F73}" type="sibTrans" cxnId="{E91D488B-6493-45DC-88B7-A6B04F9A77B6}">
      <dgm:prSet/>
      <dgm:spPr/>
      <dgm:t>
        <a:bodyPr/>
        <a:lstStyle/>
        <a:p>
          <a:pPr latinLnBrk="1"/>
          <a:endParaRPr lang="ko-KR" altLang="en-US"/>
        </a:p>
      </dgm:t>
    </dgm:pt>
    <dgm:pt modelId="{80C757A2-2387-4293-80B4-96E406F693C4}" type="pres">
      <dgm:prSet presAssocID="{1EA4763E-2B2D-4AA6-BFA2-0FF1C565501D}" presName="linear" presStyleCnt="0">
        <dgm:presLayoutVars>
          <dgm:dir/>
          <dgm:animLvl val="lvl"/>
          <dgm:resizeHandles val="exact"/>
        </dgm:presLayoutVars>
      </dgm:prSet>
      <dgm:spPr/>
    </dgm:pt>
    <dgm:pt modelId="{5CB13755-C412-495A-A4FD-14BCD5B0FC0B}" type="pres">
      <dgm:prSet presAssocID="{D58C0BF9-F70D-48DE-AE38-6F9344E15598}" presName="parentLin" presStyleCnt="0"/>
      <dgm:spPr/>
    </dgm:pt>
    <dgm:pt modelId="{CDFA6A68-9767-4CA9-9BDC-1E1BB11EC205}" type="pres">
      <dgm:prSet presAssocID="{D58C0BF9-F70D-48DE-AE38-6F9344E15598}" presName="parentLeftMargin" presStyleLbl="node1" presStyleIdx="0" presStyleCnt="3"/>
      <dgm:spPr/>
    </dgm:pt>
    <dgm:pt modelId="{803F457A-801F-4D61-8980-CD413A6D05AA}" type="pres">
      <dgm:prSet presAssocID="{D58C0BF9-F70D-48DE-AE38-6F9344E15598}" presName="parentText" presStyleLbl="node1" presStyleIdx="0" presStyleCnt="3" custScaleX="135414" custScaleY="222365" custLinFactNeighborX="4204" custLinFactNeighborY="-6832">
        <dgm:presLayoutVars>
          <dgm:chMax val="0"/>
          <dgm:bulletEnabled val="1"/>
        </dgm:presLayoutVars>
      </dgm:prSet>
      <dgm:spPr/>
    </dgm:pt>
    <dgm:pt modelId="{DC9BD492-B5FA-4C40-BC21-673D26B105DC}" type="pres">
      <dgm:prSet presAssocID="{D58C0BF9-F70D-48DE-AE38-6F9344E15598}" presName="negativeSpace" presStyleCnt="0"/>
      <dgm:spPr/>
    </dgm:pt>
    <dgm:pt modelId="{9499026B-9F4C-4609-9E32-2436424E0FB9}" type="pres">
      <dgm:prSet presAssocID="{D58C0BF9-F70D-48DE-AE38-6F9344E15598}" presName="childText" presStyleLbl="conFgAcc1" presStyleIdx="0" presStyleCnt="3">
        <dgm:presLayoutVars>
          <dgm:bulletEnabled val="1"/>
        </dgm:presLayoutVars>
      </dgm:prSet>
      <dgm:spPr/>
    </dgm:pt>
    <dgm:pt modelId="{223947B5-17B5-44DD-A1DA-C9E405637FCC}" type="pres">
      <dgm:prSet presAssocID="{CFF32687-15A6-4C78-90AD-0D987636A666}" presName="spaceBetweenRectangles" presStyleCnt="0"/>
      <dgm:spPr/>
    </dgm:pt>
    <dgm:pt modelId="{4486AA55-F5FE-4A1F-A599-9538A0FD4118}" type="pres">
      <dgm:prSet presAssocID="{623EE5A8-0C2F-41A6-8B06-9AD547083CD6}" presName="parentLin" presStyleCnt="0"/>
      <dgm:spPr/>
    </dgm:pt>
    <dgm:pt modelId="{4A2BB58A-1A60-4229-A84B-51512B4DC7D8}" type="pres">
      <dgm:prSet presAssocID="{623EE5A8-0C2F-41A6-8B06-9AD547083CD6}" presName="parentLeftMargin" presStyleLbl="node1" presStyleIdx="0" presStyleCnt="3"/>
      <dgm:spPr/>
    </dgm:pt>
    <dgm:pt modelId="{2FE3ECDE-4BC8-4910-8775-CC50120D7926}" type="pres">
      <dgm:prSet presAssocID="{623EE5A8-0C2F-41A6-8B06-9AD547083CD6}" presName="parentText" presStyleLbl="node1" presStyleIdx="1" presStyleCnt="3" custScaleX="137815" custScaleY="224149" custLinFactNeighborX="323" custLinFactNeighborY="-32450">
        <dgm:presLayoutVars>
          <dgm:chMax val="0"/>
          <dgm:bulletEnabled val="1"/>
        </dgm:presLayoutVars>
      </dgm:prSet>
      <dgm:spPr/>
    </dgm:pt>
    <dgm:pt modelId="{61262619-D529-41AB-BFB8-94E2B562B42C}" type="pres">
      <dgm:prSet presAssocID="{623EE5A8-0C2F-41A6-8B06-9AD547083CD6}" presName="negativeSpace" presStyleCnt="0"/>
      <dgm:spPr/>
    </dgm:pt>
    <dgm:pt modelId="{64A0CD89-44F7-4C39-B15D-FD4A09D2219C}" type="pres">
      <dgm:prSet presAssocID="{623EE5A8-0C2F-41A6-8B06-9AD547083CD6}" presName="childText" presStyleLbl="conFgAcc1" presStyleIdx="1" presStyleCnt="3">
        <dgm:presLayoutVars>
          <dgm:bulletEnabled val="1"/>
        </dgm:presLayoutVars>
      </dgm:prSet>
      <dgm:spPr/>
    </dgm:pt>
    <dgm:pt modelId="{515B9925-3993-425E-BEA0-EEA34E61BD66}" type="pres">
      <dgm:prSet presAssocID="{AEBB6A4D-E247-43B3-A749-BFA8EB61A5E0}" presName="spaceBetweenRectangles" presStyleCnt="0"/>
      <dgm:spPr/>
    </dgm:pt>
    <dgm:pt modelId="{CFD3435F-F0D6-4FD1-B040-A3F997763F78}" type="pres">
      <dgm:prSet presAssocID="{A2265656-866E-48C5-9DC6-CAE72D743050}" presName="parentLin" presStyleCnt="0"/>
      <dgm:spPr/>
    </dgm:pt>
    <dgm:pt modelId="{D9D574FA-7EF0-4D3D-85AF-630DB1D937A3}" type="pres">
      <dgm:prSet presAssocID="{A2265656-866E-48C5-9DC6-CAE72D743050}" presName="parentLeftMargin" presStyleLbl="node1" presStyleIdx="1" presStyleCnt="3"/>
      <dgm:spPr/>
    </dgm:pt>
    <dgm:pt modelId="{B03E80DE-65D6-450E-8FEB-C53BF760C26E}" type="pres">
      <dgm:prSet presAssocID="{A2265656-866E-48C5-9DC6-CAE72D743050}" presName="parentText" presStyleLbl="node1" presStyleIdx="2" presStyleCnt="3" custScaleX="142997" custScaleY="216944" custLinFactNeighborX="712" custLinFactNeighborY="-46259">
        <dgm:presLayoutVars>
          <dgm:chMax val="0"/>
          <dgm:bulletEnabled val="1"/>
        </dgm:presLayoutVars>
      </dgm:prSet>
      <dgm:spPr/>
    </dgm:pt>
    <dgm:pt modelId="{1A2CA9B9-4E9A-4877-9591-552004CB66CF}" type="pres">
      <dgm:prSet presAssocID="{A2265656-866E-48C5-9DC6-CAE72D743050}" presName="negativeSpace" presStyleCnt="0"/>
      <dgm:spPr/>
    </dgm:pt>
    <dgm:pt modelId="{F50355F6-73C4-46FB-8556-21569FBC65B2}" type="pres">
      <dgm:prSet presAssocID="{A2265656-866E-48C5-9DC6-CAE72D74305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3FF7524-2A21-44A3-9FAF-440BCDF55379}" type="presOf" srcId="{623EE5A8-0C2F-41A6-8B06-9AD547083CD6}" destId="{4A2BB58A-1A60-4229-A84B-51512B4DC7D8}" srcOrd="0" destOrd="0" presId="urn:microsoft.com/office/officeart/2005/8/layout/list1"/>
    <dgm:cxn modelId="{CE5D4D34-8A09-4AE1-A23A-39A8E55D58F9}" type="presOf" srcId="{A2265656-866E-48C5-9DC6-CAE72D743050}" destId="{B03E80DE-65D6-450E-8FEB-C53BF760C26E}" srcOrd="1" destOrd="0" presId="urn:microsoft.com/office/officeart/2005/8/layout/list1"/>
    <dgm:cxn modelId="{43FC8B35-993F-4EA3-B512-0120048CE449}" type="presOf" srcId="{623EE5A8-0C2F-41A6-8B06-9AD547083CD6}" destId="{2FE3ECDE-4BC8-4910-8775-CC50120D7926}" srcOrd="1" destOrd="0" presId="urn:microsoft.com/office/officeart/2005/8/layout/list1"/>
    <dgm:cxn modelId="{70470D4A-B58A-4611-AFDD-75FCB627FB97}" srcId="{1EA4763E-2B2D-4AA6-BFA2-0FF1C565501D}" destId="{D58C0BF9-F70D-48DE-AE38-6F9344E15598}" srcOrd="0" destOrd="0" parTransId="{FDA1A80D-609F-499F-852C-908A413753A3}" sibTransId="{CFF32687-15A6-4C78-90AD-0D987636A666}"/>
    <dgm:cxn modelId="{30DB0C4F-67FA-49A0-B635-2E1C2A6D379F}" type="presOf" srcId="{1EA4763E-2B2D-4AA6-BFA2-0FF1C565501D}" destId="{80C757A2-2387-4293-80B4-96E406F693C4}" srcOrd="0" destOrd="0" presId="urn:microsoft.com/office/officeart/2005/8/layout/list1"/>
    <dgm:cxn modelId="{E91D488B-6493-45DC-88B7-A6B04F9A77B6}" srcId="{1EA4763E-2B2D-4AA6-BFA2-0FF1C565501D}" destId="{A2265656-866E-48C5-9DC6-CAE72D743050}" srcOrd="2" destOrd="0" parTransId="{AECA942E-57CD-4969-940E-EA1CC72409BB}" sibTransId="{D4695161-5708-44AB-8A27-3D8155148F73}"/>
    <dgm:cxn modelId="{F57F30A6-32D3-4271-8CC1-BDF89FACB252}" type="presOf" srcId="{D58C0BF9-F70D-48DE-AE38-6F9344E15598}" destId="{CDFA6A68-9767-4CA9-9BDC-1E1BB11EC205}" srcOrd="0" destOrd="0" presId="urn:microsoft.com/office/officeart/2005/8/layout/list1"/>
    <dgm:cxn modelId="{5C5683BE-D011-4548-ACCD-E8E4B00E4C62}" type="presOf" srcId="{A2265656-866E-48C5-9DC6-CAE72D743050}" destId="{D9D574FA-7EF0-4D3D-85AF-630DB1D937A3}" srcOrd="0" destOrd="0" presId="urn:microsoft.com/office/officeart/2005/8/layout/list1"/>
    <dgm:cxn modelId="{1B7003D8-5F7F-4481-9EA1-945240439E32}" type="presOf" srcId="{D58C0BF9-F70D-48DE-AE38-6F9344E15598}" destId="{803F457A-801F-4D61-8980-CD413A6D05AA}" srcOrd="1" destOrd="0" presId="urn:microsoft.com/office/officeart/2005/8/layout/list1"/>
    <dgm:cxn modelId="{B451D4DB-7350-4B34-99D4-C89761AC3AB6}" srcId="{1EA4763E-2B2D-4AA6-BFA2-0FF1C565501D}" destId="{623EE5A8-0C2F-41A6-8B06-9AD547083CD6}" srcOrd="1" destOrd="0" parTransId="{C11E7739-D2F3-4D3B-BB3D-BAAC6ADFC5F8}" sibTransId="{AEBB6A4D-E247-43B3-A749-BFA8EB61A5E0}"/>
    <dgm:cxn modelId="{5805472A-0624-42B9-83F4-F81A4E6B1745}" type="presParOf" srcId="{80C757A2-2387-4293-80B4-96E406F693C4}" destId="{5CB13755-C412-495A-A4FD-14BCD5B0FC0B}" srcOrd="0" destOrd="0" presId="urn:microsoft.com/office/officeart/2005/8/layout/list1"/>
    <dgm:cxn modelId="{E791AD80-0490-44F1-86C7-8E73116711CE}" type="presParOf" srcId="{5CB13755-C412-495A-A4FD-14BCD5B0FC0B}" destId="{CDFA6A68-9767-4CA9-9BDC-1E1BB11EC205}" srcOrd="0" destOrd="0" presId="urn:microsoft.com/office/officeart/2005/8/layout/list1"/>
    <dgm:cxn modelId="{A9EBED98-5D5F-4E74-B6EA-32FC712C5F31}" type="presParOf" srcId="{5CB13755-C412-495A-A4FD-14BCD5B0FC0B}" destId="{803F457A-801F-4D61-8980-CD413A6D05AA}" srcOrd="1" destOrd="0" presId="urn:microsoft.com/office/officeart/2005/8/layout/list1"/>
    <dgm:cxn modelId="{BF208A13-7FBB-4CF6-9C5F-C912102EBE46}" type="presParOf" srcId="{80C757A2-2387-4293-80B4-96E406F693C4}" destId="{DC9BD492-B5FA-4C40-BC21-673D26B105DC}" srcOrd="1" destOrd="0" presId="urn:microsoft.com/office/officeart/2005/8/layout/list1"/>
    <dgm:cxn modelId="{EB5592DD-ADD5-4FAA-AE0E-A9B9DB0AA4C3}" type="presParOf" srcId="{80C757A2-2387-4293-80B4-96E406F693C4}" destId="{9499026B-9F4C-4609-9E32-2436424E0FB9}" srcOrd="2" destOrd="0" presId="urn:microsoft.com/office/officeart/2005/8/layout/list1"/>
    <dgm:cxn modelId="{872ACE87-80DB-460C-BED4-DBADBEFE517E}" type="presParOf" srcId="{80C757A2-2387-4293-80B4-96E406F693C4}" destId="{223947B5-17B5-44DD-A1DA-C9E405637FCC}" srcOrd="3" destOrd="0" presId="urn:microsoft.com/office/officeart/2005/8/layout/list1"/>
    <dgm:cxn modelId="{B5852E7C-7158-4B2F-BCCB-A1BE87FE203E}" type="presParOf" srcId="{80C757A2-2387-4293-80B4-96E406F693C4}" destId="{4486AA55-F5FE-4A1F-A599-9538A0FD4118}" srcOrd="4" destOrd="0" presId="urn:microsoft.com/office/officeart/2005/8/layout/list1"/>
    <dgm:cxn modelId="{164E91B6-8830-4B7A-8A7A-C601BBEA1425}" type="presParOf" srcId="{4486AA55-F5FE-4A1F-A599-9538A0FD4118}" destId="{4A2BB58A-1A60-4229-A84B-51512B4DC7D8}" srcOrd="0" destOrd="0" presId="urn:microsoft.com/office/officeart/2005/8/layout/list1"/>
    <dgm:cxn modelId="{49374875-D3A2-4198-A160-88977186C1FF}" type="presParOf" srcId="{4486AA55-F5FE-4A1F-A599-9538A0FD4118}" destId="{2FE3ECDE-4BC8-4910-8775-CC50120D7926}" srcOrd="1" destOrd="0" presId="urn:microsoft.com/office/officeart/2005/8/layout/list1"/>
    <dgm:cxn modelId="{1117A727-C5BA-44C1-A726-58ED0C2307E8}" type="presParOf" srcId="{80C757A2-2387-4293-80B4-96E406F693C4}" destId="{61262619-D529-41AB-BFB8-94E2B562B42C}" srcOrd="5" destOrd="0" presId="urn:microsoft.com/office/officeart/2005/8/layout/list1"/>
    <dgm:cxn modelId="{F3D87F90-17CE-493F-A3EC-8727D0220932}" type="presParOf" srcId="{80C757A2-2387-4293-80B4-96E406F693C4}" destId="{64A0CD89-44F7-4C39-B15D-FD4A09D2219C}" srcOrd="6" destOrd="0" presId="urn:microsoft.com/office/officeart/2005/8/layout/list1"/>
    <dgm:cxn modelId="{DCB6C378-5BC7-46FA-A1B8-E23A5812CB8F}" type="presParOf" srcId="{80C757A2-2387-4293-80B4-96E406F693C4}" destId="{515B9925-3993-425E-BEA0-EEA34E61BD66}" srcOrd="7" destOrd="0" presId="urn:microsoft.com/office/officeart/2005/8/layout/list1"/>
    <dgm:cxn modelId="{E01BFF13-4A53-4357-AD3A-BF09B76E6699}" type="presParOf" srcId="{80C757A2-2387-4293-80B4-96E406F693C4}" destId="{CFD3435F-F0D6-4FD1-B040-A3F997763F78}" srcOrd="8" destOrd="0" presId="urn:microsoft.com/office/officeart/2005/8/layout/list1"/>
    <dgm:cxn modelId="{6D740198-E12E-455E-A786-6C8D409504AC}" type="presParOf" srcId="{CFD3435F-F0D6-4FD1-B040-A3F997763F78}" destId="{D9D574FA-7EF0-4D3D-85AF-630DB1D937A3}" srcOrd="0" destOrd="0" presId="urn:microsoft.com/office/officeart/2005/8/layout/list1"/>
    <dgm:cxn modelId="{4DD0AA52-F1FB-4A35-B9ED-79535C857CC7}" type="presParOf" srcId="{CFD3435F-F0D6-4FD1-B040-A3F997763F78}" destId="{B03E80DE-65D6-450E-8FEB-C53BF760C26E}" srcOrd="1" destOrd="0" presId="urn:microsoft.com/office/officeart/2005/8/layout/list1"/>
    <dgm:cxn modelId="{3A2A1669-FF98-495B-BBF8-D2EA5F4B92F2}" type="presParOf" srcId="{80C757A2-2387-4293-80B4-96E406F693C4}" destId="{1A2CA9B9-4E9A-4877-9591-552004CB66CF}" srcOrd="9" destOrd="0" presId="urn:microsoft.com/office/officeart/2005/8/layout/list1"/>
    <dgm:cxn modelId="{C3B0EAF0-9BA3-4FC8-9D04-E7853CA230BB}" type="presParOf" srcId="{80C757A2-2387-4293-80B4-96E406F693C4}" destId="{F50355F6-73C4-46FB-8556-21569FBC65B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9026B-9F4C-4609-9E32-2436424E0FB9}">
      <dsp:nvSpPr>
        <dsp:cNvPr id="0" name=""/>
        <dsp:cNvSpPr/>
      </dsp:nvSpPr>
      <dsp:spPr>
        <a:xfrm>
          <a:off x="0" y="1180619"/>
          <a:ext cx="91440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F457A-801F-4D61-8980-CD413A6D05AA}">
      <dsp:nvSpPr>
        <dsp:cNvPr id="0" name=""/>
        <dsp:cNvSpPr/>
      </dsp:nvSpPr>
      <dsp:spPr>
        <a:xfrm>
          <a:off x="476420" y="16842"/>
          <a:ext cx="8667579" cy="1444127"/>
        </a:xfrm>
        <a:prstGeom prst="round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크리스트교 선교사의 일본 진입을 금지한다</a:t>
          </a:r>
          <a:r>
            <a:rPr lang="en-US" altLang="ko-KR" sz="2800" kern="1200" dirty="0"/>
            <a:t>.</a:t>
          </a:r>
          <a:endParaRPr lang="ko-KR" altLang="en-US" sz="2800" kern="1200" dirty="0"/>
        </a:p>
      </dsp:txBody>
      <dsp:txXfrm>
        <a:off x="546916" y="87338"/>
        <a:ext cx="8526587" cy="1303135"/>
      </dsp:txXfrm>
    </dsp:sp>
    <dsp:sp modelId="{64A0CD89-44F7-4C39-B15D-FD4A09D2219C}">
      <dsp:nvSpPr>
        <dsp:cNvPr id="0" name=""/>
        <dsp:cNvSpPr/>
      </dsp:nvSpPr>
      <dsp:spPr>
        <a:xfrm>
          <a:off x="0" y="2984812"/>
          <a:ext cx="91440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3ECDE-4BC8-4910-8775-CC50120D7926}">
      <dsp:nvSpPr>
        <dsp:cNvPr id="0" name=""/>
        <dsp:cNvSpPr/>
      </dsp:nvSpPr>
      <dsp:spPr>
        <a:xfrm>
          <a:off x="451955" y="1643076"/>
          <a:ext cx="8692044" cy="1455713"/>
        </a:xfrm>
        <a:prstGeom prst="round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일본의 무기를 외국으로 운반하지 못한다</a:t>
          </a:r>
          <a:r>
            <a:rPr lang="en-US" altLang="ko-KR" sz="2800" kern="1200" dirty="0"/>
            <a:t>.</a:t>
          </a:r>
          <a:endParaRPr lang="ko-KR" altLang="en-US" sz="2800" kern="1200" dirty="0"/>
        </a:p>
      </dsp:txBody>
      <dsp:txXfrm>
        <a:off x="523017" y="1714138"/>
        <a:ext cx="8549920" cy="1313589"/>
      </dsp:txXfrm>
    </dsp:sp>
    <dsp:sp modelId="{F50355F6-73C4-46FB-8556-21569FBC65B2}">
      <dsp:nvSpPr>
        <dsp:cNvPr id="0" name=""/>
        <dsp:cNvSpPr/>
      </dsp:nvSpPr>
      <dsp:spPr>
        <a:xfrm>
          <a:off x="0" y="4742213"/>
          <a:ext cx="91440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E80DE-65D6-450E-8FEB-C53BF760C26E}">
      <dsp:nvSpPr>
        <dsp:cNvPr id="0" name=""/>
        <dsp:cNvSpPr/>
      </dsp:nvSpPr>
      <dsp:spPr>
        <a:xfrm>
          <a:off x="437969" y="3357588"/>
          <a:ext cx="8706030" cy="1408921"/>
        </a:xfrm>
        <a:prstGeom prst="roundRect">
          <a:avLst/>
        </a:prstGeom>
        <a:solidFill>
          <a:schemeClr val="accent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35" tIns="0" rIns="241935" bIns="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특허를 받은 선박을 제외하고 어떠한 </a:t>
          </a:r>
          <a:endParaRPr lang="en-US" altLang="ko-KR" sz="2800" kern="1200" dirty="0"/>
        </a:p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일본 선박이나 일본인도 외국으로 나갈 수 없다</a:t>
          </a:r>
          <a:r>
            <a:rPr lang="en-US" altLang="ko-KR" sz="2800" kern="1200" dirty="0"/>
            <a:t>.</a:t>
          </a:r>
          <a:endParaRPr lang="ko-KR" altLang="en-US" sz="2800" kern="1200" dirty="0"/>
        </a:p>
      </dsp:txBody>
      <dsp:txXfrm>
        <a:off x="506747" y="3426366"/>
        <a:ext cx="8568474" cy="127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87B72-DF2C-4A60-965F-7866063CBF51}" type="datetimeFigureOut">
              <a:rPr lang="ko-KR" altLang="en-US" smtClean="0"/>
              <a:pPr/>
              <a:t>2020. 12. 29.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D4D78-801F-4106-B435-729D2DC53D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293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전국다이묘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altLang="ko-K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지방에서 독립적으로 정치와 인민을 지배를 하는 독립적 </a:t>
            </a:r>
            <a:r>
              <a:rPr lang="ko-KR" alt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다이묘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A135D-9C30-42D5-88AF-F957A0BB093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523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로오쥬우</a:t>
            </a:r>
            <a:r>
              <a:rPr lang="en-US" altLang="ko-KR" dirty="0"/>
              <a:t>(</a:t>
            </a:r>
            <a:r>
              <a:rPr lang="ko-KR" altLang="en-US" dirty="0"/>
              <a:t>老中</a:t>
            </a:r>
            <a:r>
              <a:rPr lang="en-US" altLang="ko-KR" dirty="0"/>
              <a:t>): </a:t>
            </a:r>
            <a:r>
              <a:rPr lang="ko-KR" altLang="en-US" dirty="0" err="1"/>
              <a:t>에도시대</a:t>
            </a:r>
            <a:r>
              <a:rPr lang="ko-KR" altLang="en-US" dirty="0"/>
              <a:t> </a:t>
            </a:r>
            <a:r>
              <a:rPr lang="ko-KR" altLang="en-US" dirty="0" err="1"/>
              <a:t>쇼군에</a:t>
            </a:r>
            <a:r>
              <a:rPr lang="ko-KR" altLang="en-US" dirty="0"/>
              <a:t> 직속하여 정무를 담당하고 </a:t>
            </a:r>
            <a:r>
              <a:rPr lang="ko-KR" altLang="en-US" dirty="0" err="1"/>
              <a:t>다이묘를</a:t>
            </a:r>
            <a:r>
              <a:rPr lang="ko-KR" altLang="en-US" dirty="0"/>
              <a:t> 감독하던 직책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8A08-C1A7-47CC-BD73-2FA59C53A2C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8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D4D78-801F-4106-B435-729D2DC53D4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245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48DB7-3A8F-432D-A26E-6D1CA88BD67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81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12192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6762756" y="3571876"/>
            <a:ext cx="495612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011936" y="786384"/>
            <a:ext cx="85344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7248-35EB-45FB-8179-09F1CFCA638B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9790176" y="740664"/>
            <a:ext cx="984069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10594849" y="1106424"/>
            <a:ext cx="1005068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1810512"/>
            <a:ext cx="12192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778718" y="2100960"/>
            <a:ext cx="1500199" cy="1889313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3552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5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380744"/>
            <a:ext cx="12192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FBF49-AC84-4727-BDD8-7DE757D08275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609600" y="1719072"/>
            <a:ext cx="10972800" cy="45262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9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429768"/>
            <a:ext cx="1999488" cy="58247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E4CD78B-CBAB-4EF9-86CC-75336C2CA8B5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609600" y="429768"/>
            <a:ext cx="8534400" cy="58247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13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550F-0D45-4901-98F0-475CE5EFC6E3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568452" y="67056"/>
            <a:ext cx="996696" cy="1292352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10813143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2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12192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99232"/>
            <a:ext cx="8388096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B4F1E-E067-4281-A5C7-F0A6696CF4B3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9448800" y="3465576"/>
            <a:ext cx="984069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10277857" y="3831336"/>
            <a:ext cx="1005068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4575048"/>
            <a:ext cx="12192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605028" y="4872228"/>
            <a:ext cx="1069848" cy="132892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4855465"/>
            <a:ext cx="9314688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B5EB3-48F3-44FA-A43B-9337B4671F22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2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1535113"/>
            <a:ext cx="524256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416" y="1535113"/>
            <a:ext cx="524256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AE10-DAED-4604-937E-AFD55F6A5824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143000"/>
            <a:ext cx="12192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84632" y="39624"/>
            <a:ext cx="932688" cy="114604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26464" y="146304"/>
            <a:ext cx="9241536" cy="99669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6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9E4F-698C-4F2E-B2B9-F75306F4F43F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96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5ED1-B199-439C-A19F-5FA96DA99D59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60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56616"/>
            <a:ext cx="10863072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24" y="1216152"/>
            <a:ext cx="67056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53" y="1216152"/>
            <a:ext cx="4011084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4428-3B8B-49AB-810E-67FC07F98AB2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3913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43456" y="1143000"/>
            <a:ext cx="8217408" cy="502920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21536" y="384048"/>
            <a:ext cx="8400288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55648" y="1143000"/>
            <a:ext cx="8144256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45760-69CB-4326-9277-D821838BFB22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1143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1E320-16A7-4C19-B83F-57C0DFA4FD01}" type="datetime1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3952"/>
            <a:ext cx="3860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5752C-5269-4401-9C0C-8AF0B54F6C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0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e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jpe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일본의 주인</a:t>
            </a:r>
            <a:r>
              <a:rPr lang="en-US" altLang="ko-KR" dirty="0"/>
              <a:t>(</a:t>
            </a:r>
            <a:r>
              <a:rPr lang="ko-KR" altLang="en-US" dirty="0"/>
              <a:t>朱印</a:t>
            </a:r>
            <a:r>
              <a:rPr lang="en-US" altLang="ko-KR" dirty="0"/>
              <a:t>)</a:t>
            </a:r>
            <a:r>
              <a:rPr lang="ko-KR" altLang="en-US" dirty="0"/>
              <a:t>무역</a:t>
            </a:r>
            <a:endParaRPr lang="en-US" altLang="ko-KR" dirty="0"/>
          </a:p>
          <a:p>
            <a:r>
              <a:rPr lang="ko-KR" altLang="en-US" dirty="0"/>
              <a:t>일본의 </a:t>
            </a:r>
            <a:r>
              <a:rPr lang="ko-KR" altLang="en-US" dirty="0" err="1"/>
              <a:t>나가사키</a:t>
            </a:r>
            <a:r>
              <a:rPr lang="en-US" altLang="ko-KR" dirty="0"/>
              <a:t>(</a:t>
            </a:r>
            <a:r>
              <a:rPr lang="ko-KR" altLang="en-US" dirty="0"/>
              <a:t>長崎</a:t>
            </a:r>
            <a:r>
              <a:rPr lang="en-US" altLang="ko-KR" dirty="0"/>
              <a:t>)</a:t>
            </a:r>
            <a:r>
              <a:rPr lang="ko-KR" altLang="en-US" dirty="0"/>
              <a:t> 체제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일본의 쇄국정책</a:t>
            </a:r>
            <a:r>
              <a:rPr lang="en-US" altLang="ko-KR" dirty="0"/>
              <a:t>, </a:t>
            </a:r>
            <a:r>
              <a:rPr lang="ko-KR" altLang="en-US" dirty="0"/>
              <a:t>무역정책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08CFC07B-BBE1-B34D-A8FB-5E94C00758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921">
        <p:fade/>
      </p:transition>
    </mc:Choice>
    <mc:Fallback>
      <p:transition spd="med" advTm="139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C5F293A-3446-1C4E-B0A3-E374842BF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주인선</a:t>
            </a:r>
            <a:r>
              <a:rPr kumimoji="1" lang="ko-KR" altLang="en-US" dirty="0"/>
              <a:t> 무역에서</a:t>
            </a:r>
            <a:endParaRPr kumimoji="1" lang="en-US" altLang="ko-KR" dirty="0"/>
          </a:p>
          <a:p>
            <a:r>
              <a:rPr kumimoji="1" lang="ko-KR" altLang="en-US" dirty="0"/>
              <a:t>나가사키체제로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0B954B-A19E-B840-9D20-8F4BBA72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58DDD3D-C26D-4B40-855A-2DBF7FBF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에도 </a:t>
            </a:r>
            <a:r>
              <a:rPr kumimoji="1" lang="ko-KR" altLang="en-US" dirty="0" err="1"/>
              <a:t>막부시기의</a:t>
            </a:r>
            <a:r>
              <a:rPr kumimoji="1" lang="ko-KR" altLang="en-US" dirty="0"/>
              <a:t> 대외무역 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D0236C8-7698-C549-9F33-0F6B1892F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7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31"/>
    </mc:Choice>
    <mc:Fallback>
      <p:transition spd="slow" advTm="28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1601</a:t>
            </a:r>
            <a:r>
              <a:rPr lang="ko-KR" altLang="en-US" dirty="0"/>
              <a:t>년 주인선제도</a:t>
            </a:r>
            <a:r>
              <a:rPr lang="en-US" altLang="ko-KR" dirty="0"/>
              <a:t>: </a:t>
            </a:r>
            <a:r>
              <a:rPr lang="ko-KR" altLang="en-US" dirty="0" err="1"/>
              <a:t>이에야스는</a:t>
            </a:r>
            <a:r>
              <a:rPr lang="ko-KR" altLang="en-US" dirty="0"/>
              <a:t> 도항허가장</a:t>
            </a:r>
            <a:r>
              <a:rPr lang="en-US" altLang="ko-KR" dirty="0"/>
              <a:t>(</a:t>
            </a:r>
            <a:r>
              <a:rPr lang="ko-KR" altLang="en-US" dirty="0"/>
              <a:t>주인장</a:t>
            </a:r>
            <a:r>
              <a:rPr lang="en-US" altLang="ko-KR" dirty="0"/>
              <a:t>/</a:t>
            </a:r>
            <a:r>
              <a:rPr lang="ko-KR" altLang="en-US"/>
              <a:t>朱印狀</a:t>
            </a:r>
            <a:r>
              <a:rPr lang="en-US" altLang="ko-KR" dirty="0"/>
              <a:t>) </a:t>
            </a:r>
            <a:r>
              <a:rPr lang="ko-KR" altLang="en-US" dirty="0"/>
              <a:t>발행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동남아시아 지역에 무역선</a:t>
            </a:r>
            <a:r>
              <a:rPr lang="en-US" altLang="ko-KR" dirty="0"/>
              <a:t>(</a:t>
            </a:r>
            <a:r>
              <a:rPr lang="ko-KR" altLang="en-US" dirty="0"/>
              <a:t>주인선</a:t>
            </a:r>
            <a:r>
              <a:rPr lang="en-US" altLang="ko-KR" dirty="0"/>
              <a:t>/</a:t>
            </a:r>
            <a:r>
              <a:rPr lang="ko-KR" altLang="en-US" dirty="0"/>
              <a:t>朱印船</a:t>
            </a:r>
            <a:r>
              <a:rPr lang="en-US" altLang="ko-KR" dirty="0"/>
              <a:t>)</a:t>
            </a:r>
            <a:r>
              <a:rPr lang="ko-KR" altLang="en-US" dirty="0"/>
              <a:t>을 파견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일본 상선과 동남아시아 제국의 교역을 보호</a:t>
            </a:r>
            <a:r>
              <a:rPr lang="en-US" altLang="ko-KR" dirty="0"/>
              <a:t>, </a:t>
            </a:r>
            <a:r>
              <a:rPr lang="ko-KR" altLang="en-US" dirty="0"/>
              <a:t>관리하는 것이 목적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1604~1635</a:t>
            </a:r>
            <a:r>
              <a:rPr lang="ko-KR" altLang="en-US" dirty="0"/>
              <a:t>년 까지 </a:t>
            </a:r>
            <a:r>
              <a:rPr lang="en-US" altLang="ko-KR" dirty="0"/>
              <a:t>356</a:t>
            </a:r>
            <a:r>
              <a:rPr lang="ko-KR" altLang="en-US" dirty="0"/>
              <a:t>척의 주인선이 동남아에 파견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동남아시아 </a:t>
            </a:r>
            <a:r>
              <a:rPr lang="en-US" altLang="ko-KR" dirty="0"/>
              <a:t>20</a:t>
            </a:r>
            <a:r>
              <a:rPr lang="ko-KR" altLang="en-US" dirty="0"/>
              <a:t>여 개 소에 니혼마치</a:t>
            </a:r>
            <a:r>
              <a:rPr lang="en-US" altLang="ko-KR" dirty="0"/>
              <a:t>(</a:t>
            </a:r>
            <a:r>
              <a:rPr lang="ko-KR" altLang="en-US" dirty="0" err="1"/>
              <a:t>日本町</a:t>
            </a:r>
            <a:r>
              <a:rPr lang="en-US" altLang="ko-KR" dirty="0"/>
              <a:t>)</a:t>
            </a:r>
            <a:r>
              <a:rPr lang="ko-KR" altLang="en-US" dirty="0"/>
              <a:t>가 형성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에도 막부의 주인무역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36D9B32-6C5A-324C-B654-F93BA5C9A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0491">
        <p:fade/>
      </p:transition>
    </mc:Choice>
    <mc:Fallback>
      <p:transition spd="med" advTm="110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94" y="2087814"/>
            <a:ext cx="5018866" cy="3573433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105853"/>
            <a:ext cx="3888432" cy="3483387"/>
          </a:xfr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에도 막부가 발행한 주인장과 주인선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1A79A63-7119-2846-8CD7-23124EC50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8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109">
        <p:fade/>
      </p:transition>
    </mc:Choice>
    <mc:Fallback>
      <p:transition spd="med" advTm="14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일본인의 해외 진출</a:t>
            </a:r>
          </a:p>
        </p:txBody>
      </p:sp>
      <p:pic>
        <p:nvPicPr>
          <p:cNvPr id="4" name="내용 개체 틀 3" descr="일본인의해외진출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5231905" y="1"/>
            <a:ext cx="5436096" cy="6909491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주인선의 항로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아사오</a:t>
            </a:r>
            <a:r>
              <a:rPr lang="ko-KR" altLang="en-US" dirty="0"/>
              <a:t> </a:t>
            </a:r>
            <a:r>
              <a:rPr lang="ko-KR" altLang="en-US" dirty="0" err="1"/>
              <a:t>나오히로</a:t>
            </a:r>
            <a:r>
              <a:rPr lang="en-US" altLang="ko-KR" dirty="0"/>
              <a:t>, </a:t>
            </a:r>
            <a:r>
              <a:rPr lang="ko-KR" altLang="en-US" dirty="0" err="1"/>
              <a:t>이계황</a:t>
            </a:r>
            <a:r>
              <a:rPr lang="ko-KR" altLang="en-US" dirty="0"/>
              <a:t> 역</a:t>
            </a:r>
            <a:r>
              <a:rPr lang="en-US" altLang="ko-KR" dirty="0"/>
              <a:t>, &lt;</a:t>
            </a:r>
            <a:r>
              <a:rPr lang="ko-KR" altLang="en-US" dirty="0" err="1"/>
              <a:t>새로쓴</a:t>
            </a:r>
            <a:r>
              <a:rPr lang="ko-KR" altLang="en-US" dirty="0"/>
              <a:t> 일본사</a:t>
            </a:r>
            <a:r>
              <a:rPr lang="en-US" altLang="ko-KR" dirty="0"/>
              <a:t>&gt;, 2000, </a:t>
            </a:r>
            <a:r>
              <a:rPr lang="ko-KR" altLang="en-US" dirty="0"/>
              <a:t>창피출판사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04328A0-7DA2-274C-A8DB-756862D38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7335">
        <p:fade/>
      </p:transition>
    </mc:Choice>
    <mc:Fallback>
      <p:transition spd="med" advTm="773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210768"/>
            <a:ext cx="7848871" cy="5886653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일본지도</a:t>
            </a:r>
            <a:br>
              <a:rPr lang="en-US" altLang="ko-KR" dirty="0"/>
            </a:br>
            <a:r>
              <a:rPr lang="en-US" altLang="ko-KR" sz="1600" dirty="0"/>
              <a:t>(http://historia.tistory.com/635)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855640" y="5279958"/>
            <a:ext cx="93610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히라도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791744" y="5013176"/>
            <a:ext cx="72008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438A36E-C537-2642-91F3-DB251287D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8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711">
        <p:fade/>
      </p:transition>
    </mc:Choice>
    <mc:Fallback>
      <p:transition spd="med" advTm="997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3272" cy="45259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초기</a:t>
            </a:r>
            <a:r>
              <a:rPr lang="en-US" altLang="ko-KR" dirty="0"/>
              <a:t>: </a:t>
            </a:r>
            <a:r>
              <a:rPr lang="ko-KR" altLang="en-US" dirty="0"/>
              <a:t>스페인</a:t>
            </a:r>
            <a:r>
              <a:rPr lang="en-US" altLang="ko-KR" dirty="0"/>
              <a:t>, </a:t>
            </a:r>
            <a:r>
              <a:rPr lang="ko-KR" altLang="en-US" dirty="0"/>
              <a:t>포르투갈</a:t>
            </a:r>
            <a:r>
              <a:rPr lang="en-US" altLang="ko-KR" dirty="0"/>
              <a:t>, </a:t>
            </a:r>
            <a:r>
              <a:rPr lang="ko-KR" altLang="en-US" dirty="0"/>
              <a:t>중국과의 무역은 </a:t>
            </a:r>
            <a:r>
              <a:rPr lang="ko-KR" altLang="en-US" dirty="0" err="1"/>
              <a:t>사이고꾸다이묘오</a:t>
            </a:r>
            <a:r>
              <a:rPr lang="en-US" altLang="ko-KR" dirty="0"/>
              <a:t>(</a:t>
            </a:r>
            <a:r>
              <a:rPr lang="ko-KR" altLang="en-US" dirty="0" err="1"/>
              <a:t>西國大名</a:t>
            </a:r>
            <a:r>
              <a:rPr lang="en-US" altLang="ko-KR" dirty="0"/>
              <a:t>)</a:t>
            </a:r>
            <a:r>
              <a:rPr lang="ko-KR" altLang="en-US" dirty="0"/>
              <a:t>가 담당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점차 동아시아 무역을 에도 막부가 장악</a:t>
            </a:r>
            <a:endParaRPr lang="en-US" altLang="ko-KR" dirty="0"/>
          </a:p>
          <a:p>
            <a:pPr>
              <a:lnSpc>
                <a:spcPct val="160000"/>
              </a:lnSpc>
            </a:pP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1604</a:t>
            </a:r>
            <a:r>
              <a:rPr lang="ko-KR" altLang="en-US" dirty="0"/>
              <a:t>년 </a:t>
            </a:r>
            <a:r>
              <a:rPr lang="ko-KR" altLang="en-US" dirty="0" err="1"/>
              <a:t>교토</a:t>
            </a:r>
            <a:r>
              <a:rPr lang="en-US" altLang="ko-KR" dirty="0"/>
              <a:t>, </a:t>
            </a:r>
            <a:r>
              <a:rPr lang="ko-KR" altLang="en-US" dirty="0" err="1"/>
              <a:t>사까이</a:t>
            </a:r>
            <a:r>
              <a:rPr lang="en-US" altLang="ko-KR" dirty="0"/>
              <a:t>, </a:t>
            </a:r>
            <a:r>
              <a:rPr lang="ko-KR" altLang="en-US" dirty="0" err="1"/>
              <a:t>나가사끼</a:t>
            </a:r>
            <a:r>
              <a:rPr lang="ko-KR" altLang="en-US" dirty="0"/>
              <a:t> 상인의 생사</a:t>
            </a:r>
            <a:r>
              <a:rPr lang="ko-KR" altLang="en-US" dirty="0">
                <a:solidFill>
                  <a:srgbClr val="FF0000"/>
                </a:solidFill>
              </a:rPr>
              <a:t>독점</a:t>
            </a:r>
            <a:r>
              <a:rPr lang="ko-KR" altLang="en-US" dirty="0"/>
              <a:t>동업조합을 결성</a:t>
            </a:r>
            <a:r>
              <a:rPr lang="en-US" altLang="ko-KR" dirty="0"/>
              <a:t>, </a:t>
            </a:r>
            <a:r>
              <a:rPr lang="ko-KR" altLang="en-US" dirty="0"/>
              <a:t>포르투갈 선박이 싣고 오는 생사의 일괄구입특권을 부여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1616</a:t>
            </a:r>
            <a:r>
              <a:rPr lang="ko-KR" altLang="en-US" dirty="0"/>
              <a:t>년 무역항을 </a:t>
            </a:r>
            <a:r>
              <a:rPr lang="ko-KR" altLang="en-US" dirty="0" err="1"/>
              <a:t>나가사끼와</a:t>
            </a:r>
            <a:r>
              <a:rPr lang="ko-KR" altLang="en-US" dirty="0"/>
              <a:t> </a:t>
            </a:r>
            <a:r>
              <a:rPr lang="ko-KR" altLang="en-US" dirty="0" err="1"/>
              <a:t>히라도</a:t>
            </a:r>
            <a:r>
              <a:rPr lang="en-US" altLang="ko-KR" dirty="0"/>
              <a:t>(</a:t>
            </a:r>
            <a:r>
              <a:rPr lang="ko-KR" altLang="en-US" dirty="0"/>
              <a:t>平戶</a:t>
            </a:r>
            <a:r>
              <a:rPr lang="en-US" altLang="ko-KR" dirty="0"/>
              <a:t>)</a:t>
            </a:r>
            <a:r>
              <a:rPr lang="ko-KR" altLang="en-US" dirty="0"/>
              <a:t>로 한정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해외 무역의 추세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CCA4407-4D65-704E-866C-D38F58CA8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4923">
        <p:fade/>
      </p:transition>
    </mc:Choice>
    <mc:Fallback>
      <p:transition spd="med" advTm="849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1631~1633 </a:t>
            </a:r>
            <a:r>
              <a:rPr lang="ko-KR" altLang="en-US" dirty="0"/>
              <a:t>중국선박과 네덜란드 선박이 들여 온 생사에 가격통제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도항을 위해서는 주인장 외에도 </a:t>
            </a:r>
            <a:r>
              <a:rPr lang="ko-KR" altLang="en-US" dirty="0" err="1"/>
              <a:t>로오쥬우</a:t>
            </a:r>
            <a:r>
              <a:rPr lang="en-US" altLang="ko-KR" dirty="0"/>
              <a:t>(</a:t>
            </a:r>
            <a:r>
              <a:rPr lang="ko-KR" altLang="en-US" dirty="0"/>
              <a:t>老中</a:t>
            </a:r>
            <a:r>
              <a:rPr lang="en-US" altLang="ko-KR" dirty="0"/>
              <a:t>)</a:t>
            </a:r>
            <a:r>
              <a:rPr lang="ko-KR" altLang="en-US" dirty="0"/>
              <a:t>이 발급하는 로우쥬우호오쇼</a:t>
            </a:r>
            <a:r>
              <a:rPr lang="en-US" altLang="ko-KR" dirty="0"/>
              <a:t>(</a:t>
            </a:r>
            <a:r>
              <a:rPr lang="ko-KR" altLang="en-US" dirty="0"/>
              <a:t>老中奉書</a:t>
            </a:r>
            <a:r>
              <a:rPr lang="en-US" altLang="ko-KR" dirty="0"/>
              <a:t>)</a:t>
            </a:r>
            <a:r>
              <a:rPr lang="ko-KR" altLang="en-US" dirty="0"/>
              <a:t>가 더 요구됨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1635</a:t>
            </a:r>
            <a:r>
              <a:rPr lang="ko-KR" altLang="en-US" dirty="0"/>
              <a:t>년 주인선이 무기를 수출하고 일본인을 크리스트교화 한다는 이유로 주인선 무역과 일본인의 해외 왕래 금지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무역 통제 강화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A3C63F4-99EB-B842-9C4F-D4EEF48B4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1109">
        <p:fade/>
      </p:transition>
    </mc:Choice>
    <mc:Fallback>
      <p:transition spd="med" advTm="81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쇄국과 폐관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일본의 </a:t>
            </a:r>
            <a:r>
              <a:rPr lang="ko-KR" altLang="en-US" dirty="0" err="1"/>
              <a:t>나가사키</a:t>
            </a:r>
            <a:r>
              <a:rPr lang="ko-KR" altLang="en-US" dirty="0"/>
              <a:t> 체제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5E876EB-5B6C-3240-A672-B3236C2477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750">
        <p:fade/>
      </p:transition>
    </mc:Choice>
    <mc:Fallback>
      <p:transition spd="med" advTm="15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988840"/>
            <a:ext cx="8229600" cy="446449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ko-KR" altLang="en-US" dirty="0"/>
              <a:t>특허를 갖고 있는 선박 이외의 어떤 선박도 나라 밖 외국으로 갈 수 없다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특허를 받은 선박 이외에 일본인을 다른 나라로 보낼 수 없다</a:t>
            </a:r>
            <a:r>
              <a:rPr lang="en-US" altLang="ko-KR" dirty="0"/>
              <a:t>. </a:t>
            </a:r>
          </a:p>
          <a:p>
            <a:pPr>
              <a:lnSpc>
                <a:spcPct val="160000"/>
              </a:lnSpc>
            </a:pPr>
            <a:r>
              <a:rPr lang="ko-KR" altLang="en-US" dirty="0"/>
              <a:t>어기면 사형</a:t>
            </a:r>
            <a:r>
              <a:rPr lang="en-US" altLang="ko-KR" dirty="0"/>
              <a:t>, </a:t>
            </a:r>
            <a:r>
              <a:rPr lang="ko-KR" altLang="en-US" dirty="0"/>
              <a:t>배와 선주는 억류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해외에 거주하고 있는 일본인이 일본으로 귀국하게 되면 사형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크리스트교 만연을 금지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 err="1"/>
              <a:t>나가사키</a:t>
            </a:r>
            <a:r>
              <a:rPr lang="ko-KR" altLang="en-US" dirty="0"/>
              <a:t> 부두에서 외국 물품 구입 금지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1633</a:t>
            </a:r>
            <a:r>
              <a:rPr lang="ko-KR" altLang="en-US" dirty="0"/>
              <a:t>년 </a:t>
            </a:r>
            <a:r>
              <a:rPr lang="ko-KR" altLang="en-US" dirty="0" err="1"/>
              <a:t>쇄국령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5152FF9-CBE1-E547-95D1-AE57ECCB6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9134">
        <p:fade/>
      </p:transition>
    </mc:Choice>
    <mc:Fallback>
      <p:transition spd="med" advTm="49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415480" y="1739478"/>
            <a:ext cx="9505056" cy="46418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1639</a:t>
            </a:r>
            <a:r>
              <a:rPr lang="ko-KR" altLang="en-US" dirty="0"/>
              <a:t>년 특별 허가를 받지 않으면 일본 선박이나 일본인이 외국에 나갈 수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1639</a:t>
            </a:r>
            <a:r>
              <a:rPr lang="ko-KR" altLang="en-US" dirty="0"/>
              <a:t>년 포르투갈 선박의 일본 왕래를 금지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1641</a:t>
            </a:r>
            <a:r>
              <a:rPr lang="ko-KR" altLang="en-US" dirty="0"/>
              <a:t>년 네덜란드 상관을 </a:t>
            </a:r>
            <a:r>
              <a:rPr lang="ko-KR" altLang="en-US" dirty="0" err="1"/>
              <a:t>히라도</a:t>
            </a:r>
            <a:r>
              <a:rPr lang="en-US" altLang="ko-KR" dirty="0"/>
              <a:t>(</a:t>
            </a:r>
            <a:r>
              <a:rPr lang="ko-KR" altLang="en-US" dirty="0"/>
              <a:t>平戶</a:t>
            </a:r>
            <a:r>
              <a:rPr lang="en-US" altLang="ko-KR" dirty="0"/>
              <a:t>)</a:t>
            </a:r>
            <a:r>
              <a:rPr lang="ko-KR" altLang="en-US" dirty="0"/>
              <a:t>에서 데지마</a:t>
            </a:r>
            <a:r>
              <a:rPr lang="en-US" altLang="ko-KR" dirty="0"/>
              <a:t>(</a:t>
            </a:r>
            <a:r>
              <a:rPr lang="ko-KR" altLang="en-US" dirty="0" err="1"/>
              <a:t>出島</a:t>
            </a:r>
            <a:r>
              <a:rPr lang="en-US" altLang="ko-KR" dirty="0"/>
              <a:t>)</a:t>
            </a:r>
            <a:r>
              <a:rPr lang="ko-KR" altLang="en-US" dirty="0"/>
              <a:t>로 이관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해로운 서양서적의 수입금지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해상에서 조난 당하여 다른 나라로 표류한 일본인의 귀국도 불허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B242211-63C5-F44B-9198-22B3C7B6A0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400">
        <p:fade/>
      </p:transition>
    </mc:Choice>
    <mc:Fallback>
      <p:transition spd="med" advTm="66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에도 막부의 </a:t>
            </a:r>
            <a:r>
              <a:rPr lang="en-US" altLang="ko-KR" dirty="0"/>
              <a:t>1</a:t>
            </a:r>
            <a:r>
              <a:rPr lang="ko-KR" altLang="en-US" dirty="0"/>
              <a:t>대 쇼군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half" idx="2"/>
          </p:nvPr>
        </p:nvSpPr>
        <p:spPr>
          <a:xfrm>
            <a:off x="423804" y="1433546"/>
            <a:ext cx="3437123" cy="4691063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sz="1800" dirty="0" err="1"/>
              <a:t>무로마치</a:t>
            </a:r>
            <a:r>
              <a:rPr lang="ko-KR" altLang="en-US" sz="1800" dirty="0"/>
              <a:t> 막부의 쇠퇴 후</a:t>
            </a:r>
            <a:endParaRPr lang="en-US" altLang="ko-KR" sz="1800" dirty="0"/>
          </a:p>
          <a:p>
            <a:r>
              <a:rPr lang="ko-KR" altLang="en-US" sz="1800" dirty="0" err="1"/>
              <a:t>도쿠가와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이에야스</a:t>
            </a:r>
            <a:r>
              <a:rPr lang="en-US" altLang="ko-KR" sz="1800" dirty="0"/>
              <a:t> (</a:t>
            </a:r>
            <a:r>
              <a:rPr lang="ko-KR" altLang="en-US" sz="1800" dirty="0" err="1"/>
              <a:t>德川家康</a:t>
            </a:r>
            <a:r>
              <a:rPr lang="en-US" altLang="ko-KR" sz="1800" dirty="0"/>
              <a:t>)</a:t>
            </a:r>
            <a:r>
              <a:rPr lang="ko-KR" altLang="en-US" sz="1800" dirty="0"/>
              <a:t>가</a:t>
            </a:r>
            <a:endParaRPr lang="en-US" altLang="ko-KR" sz="1800" dirty="0"/>
          </a:p>
          <a:p>
            <a:r>
              <a:rPr lang="en-US" altLang="ko-KR" sz="1800" dirty="0"/>
              <a:t>(1543~1616)</a:t>
            </a:r>
            <a:r>
              <a:rPr lang="ko-KR" altLang="en-US" sz="1800" dirty="0"/>
              <a:t>가 일본을 재통일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1603</a:t>
            </a:r>
            <a:r>
              <a:rPr lang="ko-KR" altLang="en-US" sz="1800" dirty="0"/>
              <a:t> 征夷大將軍에 취임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에도</a:t>
            </a:r>
            <a:r>
              <a:rPr lang="en-US" altLang="ko-KR" sz="1800" dirty="0"/>
              <a:t>(</a:t>
            </a:r>
            <a:r>
              <a:rPr lang="ko-KR" altLang="en-US" sz="1800" dirty="0"/>
              <a:t>江戶</a:t>
            </a:r>
            <a:r>
              <a:rPr lang="en-US" altLang="ko-KR" sz="1800" dirty="0"/>
              <a:t>)</a:t>
            </a:r>
            <a:r>
              <a:rPr lang="ko-KR" altLang="en-US" sz="1800" dirty="0"/>
              <a:t>에 막부 설치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1611</a:t>
            </a:r>
            <a:r>
              <a:rPr lang="ko-KR" altLang="en-US" sz="1800" dirty="0"/>
              <a:t>년 </a:t>
            </a:r>
            <a:r>
              <a:rPr lang="ko-KR" altLang="en-US" sz="1800" dirty="0" err="1"/>
              <a:t>고미즈노오</a:t>
            </a:r>
            <a:r>
              <a:rPr lang="ko-KR" altLang="en-US" sz="1800" dirty="0"/>
              <a:t> 천황</a:t>
            </a:r>
            <a:r>
              <a:rPr lang="en-US" altLang="ko-KR" sz="1800" dirty="0"/>
              <a:t>(</a:t>
            </a:r>
            <a:r>
              <a:rPr lang="ko-KR" altLang="ko-KR" sz="1800" dirty="0" err="1"/>
              <a:t>後水尾天皇</a:t>
            </a:r>
            <a:r>
              <a:rPr lang="ko-KR" altLang="ko-KR" sz="1800" dirty="0"/>
              <a:t> </a:t>
            </a:r>
            <a:r>
              <a:rPr lang="en-US" altLang="ko-KR" sz="1800" dirty="0"/>
              <a:t>/108</a:t>
            </a:r>
            <a:r>
              <a:rPr lang="ko-KR" altLang="en-US" sz="1800" dirty="0" err="1"/>
              <a:t>대천황</a:t>
            </a:r>
            <a:r>
              <a:rPr lang="en-US" altLang="ko-KR" sz="1800" dirty="0"/>
              <a:t>)</a:t>
            </a:r>
            <a:r>
              <a:rPr lang="ko-KR" altLang="en-US" sz="1800" dirty="0"/>
              <a:t>을 즉위시키고 실질적인 권력자로 등장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막부세력 강화를 위한 여러 제도 정비</a:t>
            </a:r>
          </a:p>
          <a:p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그림 6" descr="도쿠가와쇼군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5348914" y="715746"/>
            <a:ext cx="6858000" cy="5223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2722" y="5575375"/>
            <a:ext cx="3305262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바쿠후</a:t>
            </a:r>
            <a:r>
              <a:rPr lang="en-US" altLang="ko-KR" dirty="0"/>
              <a:t>(</a:t>
            </a:r>
            <a:r>
              <a:rPr lang="ko-KR" altLang="en-US" dirty="0"/>
              <a:t>幕府</a:t>
            </a:r>
            <a:r>
              <a:rPr lang="en-US" altLang="ko-KR" dirty="0"/>
              <a:t>)</a:t>
            </a:r>
            <a:r>
              <a:rPr lang="ko-KR" altLang="en-US" dirty="0"/>
              <a:t>체제</a:t>
            </a:r>
            <a:endParaRPr lang="en-US" altLang="ko-KR" dirty="0"/>
          </a:p>
          <a:p>
            <a:r>
              <a:rPr lang="en-US" altLang="ko-KR" dirty="0"/>
              <a:t>12</a:t>
            </a:r>
            <a:r>
              <a:rPr lang="ko-KR" altLang="en-US" dirty="0"/>
              <a:t>세기</a:t>
            </a:r>
            <a:r>
              <a:rPr lang="en-US" altLang="ko-KR" dirty="0"/>
              <a:t>~1868</a:t>
            </a:r>
            <a:r>
              <a:rPr lang="ko-KR" altLang="en-US" dirty="0"/>
              <a:t>년까지 장군중심의 일본의 정치체제</a:t>
            </a:r>
            <a:endParaRPr lang="en-US" altLang="ko-KR" dirty="0"/>
          </a:p>
          <a:p>
            <a:r>
              <a:rPr lang="ko-KR" altLang="en-US" dirty="0" err="1"/>
              <a:t>카마쿠라</a:t>
            </a:r>
            <a:r>
              <a:rPr lang="en-US" altLang="ko-KR" dirty="0"/>
              <a:t>, </a:t>
            </a:r>
            <a:r>
              <a:rPr lang="ko-KR" altLang="en-US" dirty="0" err="1"/>
              <a:t>무로마치</a:t>
            </a:r>
            <a:r>
              <a:rPr lang="en-US" altLang="ko-KR" dirty="0"/>
              <a:t>, </a:t>
            </a:r>
            <a:r>
              <a:rPr lang="ko-KR" altLang="en-US" dirty="0" err="1"/>
              <a:t>에도막부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FF78E2C-B5AB-1E4D-9B61-48BFA8ED14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4116">
        <p:fade/>
      </p:transition>
    </mc:Choice>
    <mc:Fallback>
      <p:transition spd="med" advTm="1941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274638"/>
            <a:ext cx="8607330" cy="1143000"/>
          </a:xfrm>
        </p:spPr>
        <p:txBody>
          <a:bodyPr>
            <a:noAutofit/>
          </a:bodyPr>
          <a:lstStyle/>
          <a:p>
            <a:r>
              <a:rPr lang="ko-KR" altLang="en-US" sz="3600" dirty="0" err="1"/>
              <a:t>나가사키</a:t>
            </a:r>
            <a:r>
              <a:rPr lang="ko-KR" altLang="en-US" sz="3600" dirty="0"/>
              <a:t> 항구에 공시된 포고문</a:t>
            </a:r>
            <a:r>
              <a:rPr lang="en-US" altLang="ko-KR" sz="2800" dirty="0"/>
              <a:t>(1643</a:t>
            </a:r>
            <a:r>
              <a:rPr lang="ko-KR" altLang="en-US" sz="2800" dirty="0"/>
              <a:t>년 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graphicFrame>
        <p:nvGraphicFramePr>
          <p:cNvPr id="5" name="다이어그램 4"/>
          <p:cNvGraphicFramePr/>
          <p:nvPr/>
        </p:nvGraphicFramePr>
        <p:xfrm>
          <a:off x="1524000" y="1500174"/>
          <a:ext cx="9144000" cy="535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E23FB1A-BC22-304B-BF3F-DD353EB9BA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285">
        <p:fade/>
      </p:transition>
    </mc:Choice>
    <mc:Fallback>
      <p:transition spd="med" advTm="262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에도막부의 무역로 001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1713086" y="606698"/>
            <a:ext cx="8642500" cy="506260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9536" y="0"/>
            <a:ext cx="8229600" cy="606698"/>
          </a:xfrm>
        </p:spPr>
        <p:txBody>
          <a:bodyPr>
            <a:normAutofit fontScale="90000"/>
          </a:bodyPr>
          <a:lstStyle/>
          <a:p>
            <a:r>
              <a:rPr lang="ko-KR" altLang="en-US" sz="3600" dirty="0"/>
              <a:t>에도 막부의 교역 허가 대상국</a:t>
            </a:r>
            <a:br>
              <a:rPr lang="en-US" altLang="ko-KR" dirty="0"/>
            </a:br>
            <a:r>
              <a:rPr lang="ko-KR" altLang="en-US" sz="1300" dirty="0"/>
              <a:t>일본사학회</a:t>
            </a:r>
            <a:r>
              <a:rPr lang="en-US" altLang="ko-KR" sz="1300" dirty="0"/>
              <a:t>, &lt;</a:t>
            </a:r>
            <a:r>
              <a:rPr lang="ko-KR" altLang="en-US" sz="1300" dirty="0"/>
              <a:t>아틀라스 일본사</a:t>
            </a:r>
            <a:r>
              <a:rPr lang="en-US" altLang="ko-KR" sz="1300" dirty="0"/>
              <a:t>&gt;, 2010, </a:t>
            </a:r>
            <a:r>
              <a:rPr lang="ko-KR" altLang="en-US" sz="1300" dirty="0"/>
              <a:t>사계절</a:t>
            </a:r>
            <a:r>
              <a:rPr lang="en-US" altLang="ko-KR" sz="1300" dirty="0"/>
              <a:t>. </a:t>
            </a:r>
            <a:endParaRPr lang="ko-KR" altLang="en-US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3575720" y="4254210"/>
            <a:ext cx="6948264" cy="2603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중국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네덜란드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조선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유구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에조</a:t>
            </a:r>
            <a:endParaRPr lang="en-US" altLang="ko-KR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60000"/>
              </a:lnSpc>
            </a:pPr>
            <a:r>
              <a:rPr lang="ko-KR" altLang="en-US" sz="1400" dirty="0"/>
              <a:t>조선은 </a:t>
            </a:r>
            <a:r>
              <a:rPr lang="ko-KR" altLang="en-US" sz="1400" dirty="0" err="1"/>
              <a:t>쓰시마번</a:t>
            </a:r>
            <a:r>
              <a:rPr lang="en-US" altLang="ko-KR" sz="1400" dirty="0"/>
              <a:t>(</a:t>
            </a:r>
            <a:r>
              <a:rPr lang="ko-KR" altLang="en-US" sz="1400" dirty="0" err="1"/>
              <a:t>對馬藩</a:t>
            </a:r>
            <a:r>
              <a:rPr lang="en-US" altLang="ko-KR" sz="1400" dirty="0"/>
              <a:t>),      </a:t>
            </a:r>
            <a:r>
              <a:rPr lang="ko-KR" altLang="en-US" sz="1400" dirty="0"/>
              <a:t>유구는 </a:t>
            </a:r>
            <a:r>
              <a:rPr lang="ko-KR" altLang="en-US" sz="1400" dirty="0" err="1"/>
              <a:t>사츠마번</a:t>
            </a:r>
            <a:r>
              <a:rPr lang="en-US" altLang="ko-KR" sz="1400" dirty="0"/>
              <a:t>(</a:t>
            </a:r>
            <a:r>
              <a:rPr lang="ko-KR" altLang="en-US" sz="1400" dirty="0" err="1"/>
              <a:t>薩摩藩</a:t>
            </a:r>
            <a:r>
              <a:rPr lang="en-US" altLang="ko-KR" sz="1400" dirty="0"/>
              <a:t>), </a:t>
            </a:r>
          </a:p>
          <a:p>
            <a:pPr>
              <a:lnSpc>
                <a:spcPct val="160000"/>
              </a:lnSpc>
            </a:pPr>
            <a:r>
              <a:rPr lang="ko-KR" altLang="en-US" sz="1400" dirty="0"/>
              <a:t>홋카이도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에조</a:t>
            </a:r>
            <a:r>
              <a:rPr lang="en-US" altLang="ko-KR" sz="1400" dirty="0"/>
              <a:t>)</a:t>
            </a:r>
            <a:r>
              <a:rPr lang="ko-KR" altLang="en-US" sz="1400" dirty="0"/>
              <a:t>는 마쓰마에번</a:t>
            </a:r>
            <a:r>
              <a:rPr lang="en-US" altLang="ko-KR" sz="1400" dirty="0"/>
              <a:t>(</a:t>
            </a:r>
            <a:r>
              <a:rPr lang="ko-KR" altLang="en-US" sz="1400" dirty="0" err="1"/>
              <a:t>松前藩</a:t>
            </a:r>
            <a:r>
              <a:rPr lang="en-US" altLang="ko-KR" sz="1400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1400" dirty="0"/>
              <a:t>중국과 네덜란드는 </a:t>
            </a:r>
            <a:r>
              <a:rPr lang="ko-KR" altLang="en-US" sz="1400" dirty="0" err="1"/>
              <a:t>나가사키</a:t>
            </a:r>
            <a:r>
              <a:rPr lang="en-US" altLang="ko-KR" sz="1400" dirty="0"/>
              <a:t>(</a:t>
            </a:r>
            <a:r>
              <a:rPr lang="ko-KR" altLang="en-US" sz="1400" dirty="0"/>
              <a:t>長崎</a:t>
            </a:r>
            <a:r>
              <a:rPr lang="en-US" altLang="ko-KR" sz="1400" dirty="0"/>
              <a:t>)</a:t>
            </a:r>
            <a:r>
              <a:rPr lang="ko-KR" altLang="en-US" sz="1400" dirty="0"/>
              <a:t>에서만 무역 </a:t>
            </a:r>
            <a:endParaRPr lang="en-US" altLang="ko-KR" sz="1400" dirty="0"/>
          </a:p>
          <a:p>
            <a:pPr>
              <a:lnSpc>
                <a:spcPct val="160000"/>
              </a:lnSpc>
              <a:buNone/>
            </a:pPr>
            <a:r>
              <a:rPr lang="en-US" altLang="ko-KR" sz="1400" dirty="0"/>
              <a:t>  - </a:t>
            </a:r>
            <a:r>
              <a:rPr lang="ko-KR" altLang="en-US" sz="1400" dirty="0"/>
              <a:t>중국의 </a:t>
            </a:r>
            <a:r>
              <a:rPr lang="ko-KR" altLang="en-US" sz="1400" dirty="0" err="1"/>
              <a:t>唐館은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나가사키에</a:t>
            </a:r>
            <a:endParaRPr lang="en-US" altLang="ko-KR" sz="1400" dirty="0"/>
          </a:p>
          <a:p>
            <a:pPr>
              <a:lnSpc>
                <a:spcPct val="160000"/>
              </a:lnSpc>
              <a:buNone/>
            </a:pPr>
            <a:r>
              <a:rPr lang="en-US" altLang="ko-KR" sz="1400" dirty="0"/>
              <a:t>  - </a:t>
            </a:r>
            <a:r>
              <a:rPr lang="ko-KR" altLang="en-US" sz="1400" dirty="0"/>
              <a:t>네덜란드 商館은 데지마</a:t>
            </a:r>
            <a:r>
              <a:rPr lang="en-US" altLang="ko-KR" sz="1400" dirty="0"/>
              <a:t>(</a:t>
            </a:r>
            <a:r>
              <a:rPr lang="ko-KR" altLang="en-US" sz="1400" dirty="0" err="1"/>
              <a:t>出島</a:t>
            </a:r>
            <a:r>
              <a:rPr lang="en-US" altLang="ko-KR" sz="1400" dirty="0"/>
              <a:t>)</a:t>
            </a:r>
            <a:r>
              <a:rPr lang="ko-KR" altLang="en-US" sz="1400" dirty="0"/>
              <a:t>에서만 활동</a:t>
            </a:r>
            <a:endParaRPr lang="en-US" altLang="ko-KR" sz="1400" dirty="0"/>
          </a:p>
          <a:p>
            <a:pPr>
              <a:lnSpc>
                <a:spcPct val="160000"/>
              </a:lnSpc>
            </a:pPr>
            <a:r>
              <a:rPr lang="ko-KR" altLang="en-US" sz="1400" dirty="0"/>
              <a:t>수입 상선의 수와 무역액 규정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2711277-CAC8-8544-839D-FBA4D41BE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7539">
        <p:fade/>
      </p:transition>
    </mc:Choice>
    <mc:Fallback>
      <p:transition spd="med" advTm="1375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2438400" y="1143000"/>
            <a:ext cx="8077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95300" indent="-495300" algn="just"/>
            <a:endParaRPr lang="ko-KR" altLang="ko-KR" sz="3200">
              <a:solidFill>
                <a:srgbClr val="000099"/>
              </a:solidFill>
              <a:latin typeface="신명조" charset="-127"/>
              <a:ea typeface="신명조" charset="-127"/>
            </a:endParaRPr>
          </a:p>
        </p:txBody>
      </p:sp>
      <p:pic>
        <p:nvPicPr>
          <p:cNvPr id="2051" name="Picture 3" descr="해">
            <a:hlinkClick r:id="rId4" action="ppaction://hlinksldjump"/>
          </p:cNvPr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29800" y="6019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데지마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47851" y="115888"/>
            <a:ext cx="7993063" cy="623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3287714" y="6400800"/>
            <a:ext cx="58324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/>
              <a:t>나가사키 데지마</a:t>
            </a:r>
            <a:r>
              <a:rPr lang="en-US" altLang="ko-KR"/>
              <a:t>(</a:t>
            </a:r>
            <a:r>
              <a:rPr lang="ko-KR" altLang="en-US"/>
              <a:t>出島</a:t>
            </a:r>
            <a:r>
              <a:rPr lang="en-US" altLang="ko-KR"/>
              <a:t>)</a:t>
            </a:r>
            <a:r>
              <a:rPr lang="ko-KR" altLang="en-US"/>
              <a:t>오란다 商館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C25A69C-2C41-E047-B2D8-67F22B17F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689">
        <p:fade/>
      </p:transition>
    </mc:Choice>
    <mc:Fallback>
      <p:transition spd="med" advTm="336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 descr="0724013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1" y="3789040"/>
            <a:ext cx="4603439" cy="3068960"/>
          </a:xfrm>
          <a:prstGeom prst="rect">
            <a:avLst/>
          </a:prstGeom>
        </p:spPr>
      </p:pic>
      <p:pic>
        <p:nvPicPr>
          <p:cNvPr id="4" name="그림 3" descr="0724030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0" y="404664"/>
            <a:ext cx="4536504" cy="3024336"/>
          </a:xfrm>
          <a:prstGeom prst="rect">
            <a:avLst/>
          </a:prstGeom>
        </p:spPr>
      </p:pic>
      <p:pic>
        <p:nvPicPr>
          <p:cNvPr id="5" name="그림 4" descr="0724029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3992" y="3761995"/>
            <a:ext cx="4644008" cy="3096005"/>
          </a:xfrm>
          <a:prstGeom prst="rect">
            <a:avLst/>
          </a:prstGeom>
        </p:spPr>
      </p:pic>
      <p:pic>
        <p:nvPicPr>
          <p:cNvPr id="6" name="그림 5" descr="0724025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23992" y="332995"/>
            <a:ext cx="4644008" cy="30960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1504" y="342900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데지마</a:t>
            </a:r>
            <a:r>
              <a:rPr lang="en-US" altLang="ko-KR" dirty="0"/>
              <a:t>, </a:t>
            </a:r>
            <a:r>
              <a:rPr lang="ko-KR" altLang="en-US" dirty="0" err="1"/>
              <a:t>오무라</a:t>
            </a:r>
            <a:r>
              <a:rPr lang="ko-KR" altLang="en-US" dirty="0"/>
              <a:t> 성당</a:t>
            </a:r>
            <a:r>
              <a:rPr lang="en-US" altLang="ko-KR" dirty="0"/>
              <a:t>, </a:t>
            </a:r>
            <a:r>
              <a:rPr lang="ko-KR" altLang="en-US" dirty="0"/>
              <a:t>해부신서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433B96B-E306-7846-ABF0-366ABFD48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812">
        <p:fade/>
      </p:transition>
    </mc:Choice>
    <mc:Fallback>
      <p:transition spd="med" advTm="61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" name="그림 3" descr="0724021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1984" y="2149152"/>
            <a:ext cx="5672405" cy="3781603"/>
          </a:xfrm>
          <a:prstGeom prst="rect">
            <a:avLst/>
          </a:prstGeom>
        </p:spPr>
      </p:pic>
      <p:pic>
        <p:nvPicPr>
          <p:cNvPr id="8" name="그림 7" descr="0724031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667" y="250534"/>
            <a:ext cx="4711451" cy="3140968"/>
          </a:xfrm>
          <a:prstGeom prst="rect">
            <a:avLst/>
          </a:prstGeom>
        </p:spPr>
      </p:pic>
      <p:pic>
        <p:nvPicPr>
          <p:cNvPr id="9" name="그림 8" descr="0724031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667" y="3623227"/>
            <a:ext cx="4711451" cy="31409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96200" y="620689"/>
            <a:ext cx="27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나가사키의</a:t>
            </a:r>
            <a:r>
              <a:rPr lang="ko-KR" altLang="en-US" dirty="0"/>
              <a:t> 중국인유적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공자묘</a:t>
            </a:r>
            <a:endParaRPr lang="en-US" altLang="ko-KR" dirty="0"/>
          </a:p>
          <a:p>
            <a:r>
              <a:rPr lang="ko-KR" altLang="en-US" dirty="0" err="1"/>
              <a:t>토신당</a:t>
            </a:r>
            <a:endParaRPr lang="en-US" altLang="ko-KR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41FF79C-1F8F-2240-B371-B59E9156A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062">
        <p:fade/>
      </p:transition>
    </mc:Choice>
    <mc:Fallback>
      <p:transition spd="med" advTm="270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373262"/>
            <a:ext cx="3969277" cy="2487786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4058033"/>
            <a:ext cx="5371212" cy="2301948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나가사끼</a:t>
            </a:r>
            <a:r>
              <a:rPr lang="en-US" altLang="ko-KR" dirty="0"/>
              <a:t>(</a:t>
            </a:r>
            <a:r>
              <a:rPr lang="ko-KR" altLang="en-US" dirty="0"/>
              <a:t>長崎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唐館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04112" y="634067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나가사끼</a:t>
            </a:r>
            <a:r>
              <a:rPr lang="ko-KR" altLang="en-US" dirty="0"/>
              <a:t> 역사문화박물관소장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373262"/>
            <a:ext cx="5371212" cy="23380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4135392"/>
            <a:ext cx="3960440" cy="219732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0C9B762-DC61-9B42-AD44-93C1067ED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8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113">
        <p:fade/>
      </p:transition>
    </mc:Choice>
    <mc:Fallback>
      <p:transition spd="med" advTm="30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800" dirty="0"/>
              <a:t>대외무역 엄격 통제</a:t>
            </a:r>
            <a:r>
              <a:rPr lang="en-US" altLang="ko-KR" sz="2800" dirty="0"/>
              <a:t>- </a:t>
            </a:r>
            <a:r>
              <a:rPr lang="ko-KR" altLang="en-US" sz="2800" dirty="0"/>
              <a:t>보호무역정책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en-US" altLang="ko-KR" sz="2800" dirty="0"/>
              <a:t>17</a:t>
            </a:r>
            <a:r>
              <a:rPr lang="ko-KR" altLang="en-US" sz="2800" dirty="0"/>
              <a:t>세기 이래 </a:t>
            </a:r>
            <a:r>
              <a:rPr lang="ko-KR" altLang="en-US" sz="2800" dirty="0" err="1"/>
              <a:t>나가사키</a:t>
            </a:r>
            <a:r>
              <a:rPr lang="en-US" altLang="ko-KR" sz="2800" dirty="0"/>
              <a:t>(</a:t>
            </a:r>
            <a:r>
              <a:rPr lang="ko-KR" altLang="en-US" sz="2800" dirty="0"/>
              <a:t>長崎</a:t>
            </a:r>
            <a:r>
              <a:rPr lang="en-US" altLang="ko-KR" sz="2800" dirty="0"/>
              <a:t>)</a:t>
            </a:r>
            <a:r>
              <a:rPr lang="ko-KR" altLang="en-US" sz="2800" dirty="0"/>
              <a:t>에 네덜란드</a:t>
            </a:r>
            <a:r>
              <a:rPr lang="en-US" altLang="ko-KR" sz="2800" dirty="0"/>
              <a:t>, </a:t>
            </a:r>
            <a:r>
              <a:rPr lang="ko-KR" altLang="en-US" sz="2800" dirty="0"/>
              <a:t>중국 상인만이 출입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2800" dirty="0"/>
              <a:t>기독교 선교 금지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en-US" altLang="ko-KR" sz="2800" dirty="0"/>
              <a:t>17</a:t>
            </a:r>
            <a:r>
              <a:rPr lang="ko-KR" altLang="en-US" sz="2800" dirty="0"/>
              <a:t>세기</a:t>
            </a:r>
            <a:r>
              <a:rPr lang="en-US" altLang="ko-KR" sz="2800" dirty="0"/>
              <a:t>~</a:t>
            </a:r>
            <a:r>
              <a:rPr lang="ko-KR" altLang="en-US" sz="2800" dirty="0"/>
              <a:t> </a:t>
            </a:r>
            <a:r>
              <a:rPr lang="en-US" altLang="ko-KR" sz="2800" dirty="0"/>
              <a:t>18</a:t>
            </a:r>
            <a:r>
              <a:rPr lang="ko-KR" altLang="en-US" sz="2800" dirty="0"/>
              <a:t>세기 일본으로 입항하는 선박은 점차 감소</a:t>
            </a:r>
            <a:endParaRPr lang="en-US" altLang="ko-KR" sz="2800" dirty="0"/>
          </a:p>
          <a:p>
            <a:pPr>
              <a:lnSpc>
                <a:spcPct val="160000"/>
              </a:lnSpc>
            </a:pPr>
            <a:r>
              <a:rPr lang="ko-KR" altLang="en-US" sz="2800" dirty="0"/>
              <a:t>일본은 중국의 비단</a:t>
            </a:r>
            <a:r>
              <a:rPr lang="en-US" altLang="ko-KR" sz="2800" dirty="0"/>
              <a:t>, </a:t>
            </a:r>
            <a:r>
              <a:rPr lang="ko-KR" altLang="en-US" sz="2800" dirty="0"/>
              <a:t>도자기</a:t>
            </a:r>
            <a:r>
              <a:rPr lang="en-US" altLang="ko-KR" sz="2800" dirty="0"/>
              <a:t>, </a:t>
            </a:r>
            <a:r>
              <a:rPr lang="ko-KR" altLang="en-US" sz="2800" dirty="0"/>
              <a:t>조선의 면포 등을 </a:t>
            </a:r>
            <a:r>
              <a:rPr lang="ko-KR" altLang="en-US" sz="2800" dirty="0">
                <a:solidFill>
                  <a:srgbClr val="FF0000"/>
                </a:solidFill>
              </a:rPr>
              <a:t>자급</a:t>
            </a:r>
            <a:r>
              <a:rPr lang="ko-KR" altLang="en-US" sz="2800" dirty="0"/>
              <a:t>하기 시작함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에도 막부의 무역정책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F9F8E2E-CBCA-DB4E-833C-EFBE4AFE6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452">
        <p:fade/>
      </p:transition>
    </mc:Choice>
    <mc:Fallback>
      <p:transition spd="med" advTm="71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5752C-5269-4401-9C0C-8AF0B54F6CD5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0070C0"/>
                </a:solidFill>
              </a:rPr>
              <a:t>중국은 전통적 책봉조공체제에 의해 대외 무역을 조절</a:t>
            </a:r>
            <a:r>
              <a:rPr lang="en-US" altLang="ko-KR" sz="2800" dirty="0">
                <a:solidFill>
                  <a:srgbClr val="0070C0"/>
                </a:solidFill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</a:rPr>
              <a:t>중국의 번영은 전세계 은의 유입으로 가속화</a:t>
            </a:r>
            <a:endParaRPr lang="en-US" altLang="ko-KR" sz="2800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rgbClr val="0070C0"/>
                </a:solidFill>
              </a:rPr>
              <a:t> 19</a:t>
            </a:r>
            <a:r>
              <a:rPr lang="ko-KR" altLang="en-US" sz="2800" dirty="0">
                <a:solidFill>
                  <a:srgbClr val="0070C0"/>
                </a:solidFill>
              </a:rPr>
              <a:t>세기까지 중국은 조공시스템에 기반한 </a:t>
            </a:r>
            <a:r>
              <a:rPr lang="ko-KR" altLang="en-US" sz="2800" dirty="0" err="1">
                <a:solidFill>
                  <a:srgbClr val="0070C0"/>
                </a:solidFill>
              </a:rPr>
              <a:t>광동무역</a:t>
            </a:r>
            <a:r>
              <a:rPr lang="ko-KR" altLang="en-US" sz="2800" dirty="0">
                <a:solidFill>
                  <a:srgbClr val="0070C0"/>
                </a:solidFill>
              </a:rPr>
              <a:t> 체제 고집</a:t>
            </a:r>
            <a:r>
              <a:rPr lang="en-US" altLang="ko-KR" sz="2800" dirty="0">
                <a:solidFill>
                  <a:srgbClr val="0070C0"/>
                </a:solidFill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</a:rPr>
              <a:t>결국 아편전쟁 초래</a:t>
            </a:r>
            <a:endParaRPr lang="en-US" altLang="ko-KR" sz="2800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rgbClr val="0070C0"/>
                </a:solidFill>
              </a:rPr>
              <a:t> </a:t>
            </a:r>
            <a:r>
              <a:rPr lang="ko-KR" altLang="en-US" sz="2800" dirty="0">
                <a:solidFill>
                  <a:srgbClr val="0070C0"/>
                </a:solidFill>
              </a:rPr>
              <a:t>일본 역시 쇄국정책을 기본으로 막부의 무역독점</a:t>
            </a:r>
            <a:r>
              <a:rPr lang="en-US" altLang="ko-KR" sz="2800" dirty="0">
                <a:solidFill>
                  <a:srgbClr val="0070C0"/>
                </a:solidFill>
              </a:rPr>
              <a:t>, </a:t>
            </a:r>
            <a:r>
              <a:rPr lang="ko-KR" altLang="en-US" sz="2800" dirty="0">
                <a:solidFill>
                  <a:srgbClr val="0070C0"/>
                </a:solidFill>
              </a:rPr>
              <a:t>막부는 독점 무역을 장악하여 경제력을 키움</a:t>
            </a:r>
            <a:r>
              <a:rPr lang="en-US" altLang="ko-KR" sz="2800" dirty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정리</a:t>
            </a:r>
            <a:endParaRPr lang="ko-KR" altLang="en-US" sz="2400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08D0259-665E-8E43-BBA3-6DD2E0F5F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2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410">
        <p:fade/>
      </p:transition>
    </mc:Choice>
    <mc:Fallback>
      <p:transition spd="med" advTm="504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닛코의 도쿠가와 유적.JPG"/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tretch>
            <a:fillRect/>
          </a:stretch>
        </p:blipFill>
        <p:spPr>
          <a:xfrm>
            <a:off x="190768" y="1606439"/>
            <a:ext cx="5773534" cy="3838785"/>
          </a:xfrm>
        </p:spPr>
      </p:pic>
      <p:pic>
        <p:nvPicPr>
          <p:cNvPr id="10" name="내용 개체 틀 9" descr="닛코의 도쿠가와 유적2.JPG"/>
          <p:cNvPicPr>
            <a:picLocks noGrp="1" noChangeAspect="1"/>
          </p:cNvPicPr>
          <p:nvPr>
            <p:ph sz="half" idx="2"/>
          </p:nvPr>
        </p:nvPicPr>
        <p:blipFill>
          <a:blip r:embed="rId5" cstate="print"/>
          <a:stretch>
            <a:fillRect/>
          </a:stretch>
        </p:blipFill>
        <p:spPr>
          <a:xfrm>
            <a:off x="6168007" y="1606439"/>
            <a:ext cx="5724383" cy="3806105"/>
          </a:xfr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36327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dirty="0" err="1"/>
              <a:t>닛코</a:t>
            </a:r>
            <a:r>
              <a:rPr lang="ko-KR" altLang="en-US" sz="3600" dirty="0"/>
              <a:t> </a:t>
            </a:r>
            <a:r>
              <a:rPr lang="ko-KR" altLang="en-US" sz="3600" dirty="0" err="1"/>
              <a:t>東照宮</a:t>
            </a:r>
            <a:r>
              <a:rPr lang="en-US" altLang="ko-KR" sz="3600" dirty="0"/>
              <a:t>(</a:t>
            </a:r>
            <a:r>
              <a:rPr lang="ko-KR" altLang="en-US" sz="3600" dirty="0" err="1"/>
              <a:t>도쇼궁</a:t>
            </a:r>
            <a:r>
              <a:rPr lang="en-US" altLang="ko-KR" sz="3600" dirty="0"/>
              <a:t>)</a:t>
            </a:r>
            <a:r>
              <a:rPr lang="ko-KR" altLang="en-US" sz="3600" dirty="0"/>
              <a:t>의 도쿠가와 가문의 유적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FC4C928-D10A-8C42-8505-040C96035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082">
        <p:fade/>
      </p:transition>
    </mc:Choice>
    <mc:Fallback>
      <p:transition spd="med" advTm="660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70C0"/>
                </a:solidFill>
              </a:rPr>
              <a:t>도쇼궁의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태양문</a:t>
            </a:r>
            <a:endParaRPr lang="ko-KR" altLang="en-US" dirty="0"/>
          </a:p>
        </p:txBody>
      </p:sp>
      <p:pic>
        <p:nvPicPr>
          <p:cNvPr id="9" name="내용 개체 틀 8" descr="도쇼궁의 태양문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742950" y="2337594"/>
            <a:ext cx="4902200" cy="3810000"/>
          </a:xfrm>
        </p:spPr>
      </p:pic>
      <p:sp>
        <p:nvSpPr>
          <p:cNvPr id="11" name="텍스트 개체 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70C0"/>
                </a:solidFill>
              </a:rPr>
              <a:t>쇼군의</a:t>
            </a:r>
            <a:r>
              <a:rPr lang="ko-KR" altLang="en-US" dirty="0">
                <a:solidFill>
                  <a:srgbClr val="0070C0"/>
                </a:solidFill>
              </a:rPr>
              <a:t> 인생관</a:t>
            </a:r>
            <a:endParaRPr lang="ko-KR" altLang="en-US" dirty="0"/>
          </a:p>
        </p:txBody>
      </p:sp>
      <p:pic>
        <p:nvPicPr>
          <p:cNvPr id="5" name="내용 개체 틀 4" descr="동조궁유필.JPG"/>
          <p:cNvPicPr>
            <a:picLocks noGrp="1" noChangeAspect="1"/>
          </p:cNvPicPr>
          <p:nvPr>
            <p:ph sz="quarter" idx="4"/>
          </p:nvPr>
        </p:nvPicPr>
        <p:blipFill>
          <a:blip r:embed="rId5" cstate="print"/>
          <a:stretch>
            <a:fillRect/>
          </a:stretch>
        </p:blipFill>
        <p:spPr>
          <a:xfrm>
            <a:off x="6976808" y="2512787"/>
            <a:ext cx="4041775" cy="2929290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</a:rPr>
              <a:t>화려하고 풍족한 </a:t>
            </a:r>
            <a:r>
              <a:rPr lang="ko-KR" altLang="en-US" sz="2400" dirty="0" err="1">
                <a:solidFill>
                  <a:srgbClr val="0070C0"/>
                </a:solidFill>
              </a:rPr>
              <a:t>에도막부의</a:t>
            </a:r>
            <a:r>
              <a:rPr lang="ko-KR" altLang="en-US" sz="2400" dirty="0">
                <a:solidFill>
                  <a:srgbClr val="0070C0"/>
                </a:solidFill>
              </a:rPr>
              <a:t> </a:t>
            </a:r>
            <a:r>
              <a:rPr lang="ko-KR" altLang="en-US" sz="2400" dirty="0" err="1">
                <a:solidFill>
                  <a:srgbClr val="0070C0"/>
                </a:solidFill>
              </a:rPr>
              <a:t>쇼군의</a:t>
            </a:r>
            <a:r>
              <a:rPr lang="ko-KR" altLang="en-US" sz="2400" dirty="0">
                <a:solidFill>
                  <a:srgbClr val="0070C0"/>
                </a:solidFill>
              </a:rPr>
              <a:t> 유적지 </a:t>
            </a:r>
            <a:br>
              <a:rPr lang="en-US" altLang="ko-KR" sz="2400" dirty="0">
                <a:solidFill>
                  <a:srgbClr val="0070C0"/>
                </a:solidFill>
              </a:rPr>
            </a:b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6976808" y="5556955"/>
            <a:ext cx="4248472" cy="864096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인생은 무거운 짐을 지고 먼 길을 가는 것과 같으니 서두를 필요가 없다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F33A454-F47A-E940-A43F-4B1D98D51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1205">
        <p:fade/>
      </p:transition>
    </mc:Choice>
    <mc:Fallback>
      <p:transition spd="med" advTm="111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C7F8D-29BD-4C97-AE38-4D343291E200}" type="slidenum">
              <a:rPr lang="ko-KR" altLang="en-US" smtClean="0"/>
              <a:pPr/>
              <a:t>5</a:t>
            </a:fld>
            <a:endParaRPr lang="ko-KR" altLang="en-US"/>
          </a:p>
        </p:txBody>
      </p:sp>
      <p:graphicFrame>
        <p:nvGraphicFramePr>
          <p:cNvPr id="12" name="내용 개체 틀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739575"/>
              </p:ext>
            </p:extLst>
          </p:nvPr>
        </p:nvGraphicFramePr>
        <p:xfrm>
          <a:off x="623392" y="1600201"/>
          <a:ext cx="9793088" cy="4654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6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36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1543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포르투갈인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南九州에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도착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이즈음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鐵砲가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전래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기마전에서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</a:rPr>
                        <a:t>보병전으로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 전환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통일에 영향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47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1549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800" dirty="0" err="1"/>
                        <a:t>프란시스코</a:t>
                      </a:r>
                      <a:r>
                        <a:rPr lang="ko-KR" altLang="en-US" sz="1800" dirty="0"/>
                        <a:t> </a:t>
                      </a:r>
                      <a:r>
                        <a:rPr lang="ko-KR" altLang="en-US" sz="1800" dirty="0" err="1"/>
                        <a:t>자비에르</a:t>
                      </a:r>
                      <a:r>
                        <a:rPr lang="ko-KR" altLang="en-US" sz="1800" dirty="0"/>
                        <a:t> </a:t>
                      </a:r>
                      <a:r>
                        <a:rPr lang="ko-KR" altLang="en-US" sz="1800" dirty="0" err="1"/>
                        <a:t>큐슈에</a:t>
                      </a:r>
                      <a:r>
                        <a:rPr lang="ko-KR" altLang="en-US" sz="1800" dirty="0"/>
                        <a:t> 크리스트교 전파</a:t>
                      </a:r>
                      <a:endParaRPr lang="en-US" altLang="ko-KR" sz="18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800" dirty="0" err="1"/>
                        <a:t>다이묘</a:t>
                      </a:r>
                      <a:r>
                        <a:rPr lang="ko-KR" altLang="en-US" sz="1800" dirty="0"/>
                        <a:t> 중 </a:t>
                      </a:r>
                      <a:r>
                        <a:rPr lang="ko-KR" altLang="en-US" sz="1800" dirty="0" err="1"/>
                        <a:t>키리시탄</a:t>
                      </a:r>
                      <a:r>
                        <a:rPr lang="ko-KR" altLang="en-US" sz="1800" dirty="0"/>
                        <a:t> </a:t>
                      </a:r>
                      <a:r>
                        <a:rPr lang="ko-KR" altLang="en-US" sz="1800" dirty="0" err="1"/>
                        <a:t>다이묘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기독교인</a:t>
                      </a:r>
                      <a:r>
                        <a:rPr lang="en-US" altLang="ko-KR" sz="1800" dirty="0"/>
                        <a:t>)</a:t>
                      </a:r>
                      <a:r>
                        <a:rPr lang="ko-KR" altLang="en-US" sz="1800" dirty="0"/>
                        <a:t> 등장</a:t>
                      </a:r>
                      <a:endParaRPr lang="en-US" altLang="ko-KR" sz="18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800" dirty="0"/>
                        <a:t>천문학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의학 등 유럽의 학문 도입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2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1573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전국통일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중부지방의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다이묘인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오다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노부나가에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의해서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무로마치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막부는 소멸됨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오다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노부나가가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살해된 후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1590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ko-KR" altLang="en-US" sz="180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토요토미</a:t>
                      </a:r>
                      <a:r>
                        <a:rPr lang="ko-KR" altLang="en-US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히데요시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의해서 전국이 통일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중세에서 근세로 전환됨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US" altLang="ko-KR" dirty="0"/>
              <a:t>16</a:t>
            </a:r>
            <a:r>
              <a:rPr lang="ko-KR" altLang="en-US" dirty="0"/>
              <a:t>세기 일본과 크리스트교의 진입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2EF2ED7-E40D-6C41-B955-4B6BFFA87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1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6776">
        <p:fade/>
      </p:transition>
    </mc:Choice>
    <mc:Fallback>
      <p:transition spd="med" advTm="236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47528" y="1700808"/>
            <a:ext cx="10813143" cy="4525963"/>
          </a:xfrm>
        </p:spPr>
        <p:txBody>
          <a:bodyPr/>
          <a:lstStyle/>
          <a:p>
            <a:r>
              <a:rPr lang="en-US" altLang="ko-KR" dirty="0"/>
              <a:t>~1641 </a:t>
            </a:r>
            <a:r>
              <a:rPr lang="ko-KR" altLang="en-US" dirty="0"/>
              <a:t>막부는 수 차례 </a:t>
            </a:r>
            <a:r>
              <a:rPr lang="ko-KR" altLang="en-US" dirty="0" err="1"/>
              <a:t>쇄국령을</a:t>
            </a:r>
            <a:r>
              <a:rPr lang="ko-KR" altLang="en-US" dirty="0"/>
              <a:t> 반포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1624~1858</a:t>
            </a:r>
            <a:r>
              <a:rPr lang="ko-KR" altLang="en-US" dirty="0"/>
              <a:t>년까지의 쇄국정책의 방향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Wingdings" pitchFamily="2" charset="2"/>
              <a:buChar char="Ø"/>
            </a:pP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크리스트교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금지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막부의 무역 독점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쇄국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BA48320-BB83-1C4E-8C17-D82B50628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375">
        <p:fade/>
      </p:transition>
    </mc:Choice>
    <mc:Fallback>
      <p:transition spd="med" advTm="71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7568" y="1600200"/>
            <a:ext cx="7704856" cy="492514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dirty="0"/>
              <a:t>에도 막부 초기에는 용인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dirty="0"/>
              <a:t>신도가 </a:t>
            </a:r>
            <a:r>
              <a:rPr lang="en-US" altLang="ko-KR" dirty="0"/>
              <a:t>70</a:t>
            </a:r>
            <a:r>
              <a:rPr lang="ko-KR" altLang="en-US" dirty="0"/>
              <a:t>만에 달하자 경계</a:t>
            </a:r>
            <a:r>
              <a:rPr lang="en-US" altLang="ko-KR" dirty="0"/>
              <a:t>- 1612</a:t>
            </a:r>
            <a:r>
              <a:rPr lang="ko-KR" altLang="en-US" dirty="0"/>
              <a:t>년</a:t>
            </a:r>
            <a:endParaRPr lang="en-US" altLang="ko-KR" dirty="0"/>
          </a:p>
          <a:p>
            <a:pPr>
              <a:lnSpc>
                <a:spcPct val="170000"/>
              </a:lnSpc>
              <a:buNone/>
            </a:pPr>
            <a:r>
              <a:rPr lang="en-US" altLang="ko-KR" dirty="0"/>
              <a:t>  </a:t>
            </a:r>
            <a:r>
              <a:rPr lang="ko-KR" altLang="en-US" dirty="0"/>
              <a:t>에도</a:t>
            </a:r>
            <a:r>
              <a:rPr lang="en-US" altLang="ko-KR" dirty="0"/>
              <a:t>, </a:t>
            </a:r>
            <a:r>
              <a:rPr lang="ko-KR" altLang="en-US" dirty="0" err="1"/>
              <a:t>쿄토</a:t>
            </a:r>
            <a:r>
              <a:rPr lang="en-US" altLang="ko-KR" dirty="0"/>
              <a:t>, </a:t>
            </a:r>
            <a:r>
              <a:rPr lang="ko-KR" altLang="en-US" dirty="0" err="1"/>
              <a:t>나가사끼</a:t>
            </a:r>
            <a:r>
              <a:rPr lang="ko-KR" altLang="en-US" dirty="0"/>
              <a:t> 등 직할도시에 금지령</a:t>
            </a:r>
            <a:endParaRPr lang="en-US" altLang="ko-KR" dirty="0"/>
          </a:p>
          <a:p>
            <a:pPr>
              <a:lnSpc>
                <a:spcPct val="170000"/>
              </a:lnSpc>
              <a:buNone/>
            </a:pPr>
            <a:r>
              <a:rPr lang="en-US" altLang="ko-KR" dirty="0"/>
              <a:t>  “</a:t>
            </a:r>
            <a:r>
              <a:rPr lang="ko-KR" altLang="en-US" dirty="0"/>
              <a:t>일본은 </a:t>
            </a:r>
            <a:r>
              <a:rPr lang="ko-KR" altLang="en-US" dirty="0" err="1"/>
              <a:t>神國</a:t>
            </a:r>
            <a:r>
              <a:rPr lang="en-US" altLang="ko-KR" dirty="0"/>
              <a:t>, </a:t>
            </a:r>
            <a:r>
              <a:rPr lang="ko-KR" altLang="en-US" dirty="0" err="1"/>
              <a:t>佛國</a:t>
            </a:r>
            <a:r>
              <a:rPr lang="en-US" altLang="ko-KR" dirty="0"/>
              <a:t>”</a:t>
            </a:r>
            <a:r>
              <a:rPr lang="ko-KR" altLang="en-US" dirty="0"/>
              <a:t>이라 언명</a:t>
            </a:r>
            <a:endParaRPr lang="en-US" altLang="ko-KR" dirty="0"/>
          </a:p>
          <a:p>
            <a:pPr>
              <a:lnSpc>
                <a:spcPct val="170000"/>
              </a:lnSpc>
              <a:buNone/>
            </a:pPr>
            <a:endParaRPr lang="en-US" altLang="ko-KR" dirty="0"/>
          </a:p>
          <a:p>
            <a:pPr>
              <a:lnSpc>
                <a:spcPct val="170000"/>
              </a:lnSpc>
              <a:buNone/>
            </a:pPr>
            <a:r>
              <a:rPr lang="en-US" altLang="ko-KR" dirty="0"/>
              <a:t>1614</a:t>
            </a:r>
            <a:r>
              <a:rPr lang="ko-KR" altLang="en-US" dirty="0"/>
              <a:t>년 신도</a:t>
            </a:r>
            <a:r>
              <a:rPr lang="en-US" altLang="ko-KR" dirty="0"/>
              <a:t>55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선교사</a:t>
            </a:r>
            <a:r>
              <a:rPr lang="en-US" altLang="ko-KR" dirty="0"/>
              <a:t>93</a:t>
            </a:r>
            <a:r>
              <a:rPr lang="ko-KR" altLang="en-US" dirty="0"/>
              <a:t>명 추방</a:t>
            </a:r>
            <a:endParaRPr lang="en-US" altLang="ko-KR" dirty="0"/>
          </a:p>
          <a:p>
            <a:pPr>
              <a:lnSpc>
                <a:spcPct val="170000"/>
              </a:lnSpc>
              <a:buNone/>
            </a:pPr>
            <a:r>
              <a:rPr lang="en-US" altLang="ko-KR" dirty="0"/>
              <a:t>1616</a:t>
            </a:r>
            <a:r>
              <a:rPr lang="ko-KR" altLang="en-US" dirty="0"/>
              <a:t>년 크리스트교단속강화</a:t>
            </a:r>
            <a:r>
              <a:rPr lang="en-US" altLang="ko-KR" dirty="0"/>
              <a:t>, </a:t>
            </a:r>
            <a:r>
              <a:rPr lang="ko-KR" altLang="en-US" dirty="0"/>
              <a:t>무역통제법 발포</a:t>
            </a:r>
            <a:endParaRPr lang="en-US" altLang="ko-KR" dirty="0"/>
          </a:p>
          <a:p>
            <a:pPr>
              <a:lnSpc>
                <a:spcPct val="170000"/>
              </a:lnSpc>
              <a:buNone/>
            </a:pPr>
            <a:r>
              <a:rPr lang="en-US" altLang="ko-KR" dirty="0"/>
              <a:t>1622</a:t>
            </a:r>
            <a:r>
              <a:rPr lang="ko-KR" altLang="en-US" dirty="0"/>
              <a:t>년 </a:t>
            </a:r>
            <a:r>
              <a:rPr lang="en-US" altLang="ko-KR" dirty="0"/>
              <a:t>55</a:t>
            </a:r>
            <a:r>
              <a:rPr lang="ko-KR" altLang="en-US" dirty="0"/>
              <a:t>명의 신자와 선교사를 </a:t>
            </a:r>
            <a:r>
              <a:rPr lang="ko-KR" altLang="en-US" dirty="0" err="1"/>
              <a:t>나가사끼에서</a:t>
            </a:r>
            <a:r>
              <a:rPr lang="ko-KR" altLang="en-US" dirty="0"/>
              <a:t> 처형</a:t>
            </a:r>
            <a:endParaRPr lang="en-US" altLang="ko-KR" dirty="0"/>
          </a:p>
          <a:p>
            <a:pPr>
              <a:lnSpc>
                <a:spcPct val="170000"/>
              </a:lnSpc>
              <a:buNone/>
            </a:pPr>
            <a:r>
              <a:rPr lang="en-US" altLang="ko-KR" dirty="0"/>
              <a:t>1624</a:t>
            </a:r>
            <a:r>
              <a:rPr lang="ko-KR" altLang="en-US" dirty="0"/>
              <a:t>년 스페인 선박의 일본 도항 금지</a:t>
            </a:r>
            <a:r>
              <a:rPr lang="en-US" altLang="ko-KR" dirty="0"/>
              <a:t>, </a:t>
            </a:r>
            <a:r>
              <a:rPr lang="ko-KR" altLang="en-US" dirty="0"/>
              <a:t>단교</a:t>
            </a:r>
            <a:endParaRPr lang="en-US" altLang="ko-KR" dirty="0"/>
          </a:p>
          <a:p>
            <a:pPr>
              <a:lnSpc>
                <a:spcPct val="170000"/>
              </a:lnSpc>
              <a:buNone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크리스트교 금지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0C31581-1507-5A42-BC2E-916D606A2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8000">
        <p:fade/>
      </p:transition>
    </mc:Choice>
    <mc:Fallback>
      <p:transition spd="med" advTm="20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71464" y="356616"/>
            <a:ext cx="9969560" cy="713232"/>
          </a:xfrm>
        </p:spPr>
        <p:txBody>
          <a:bodyPr>
            <a:normAutofit/>
          </a:bodyPr>
          <a:lstStyle/>
          <a:p>
            <a:r>
              <a:rPr lang="ko-KR" altLang="en-US" sz="2800" dirty="0" err="1"/>
              <a:t>踏繪</a:t>
            </a:r>
            <a:r>
              <a:rPr lang="en-US" altLang="ko-KR" sz="2800" dirty="0"/>
              <a:t>(</a:t>
            </a:r>
            <a:r>
              <a:rPr lang="ko-KR" altLang="en-US" sz="2800" dirty="0"/>
              <a:t>후미에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pic>
        <p:nvPicPr>
          <p:cNvPr id="6" name="내용 개체 틀 5" descr="답회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240016" y="730412"/>
            <a:ext cx="3885266" cy="5250360"/>
          </a:xfrm>
        </p:spPr>
      </p:pic>
      <p:sp>
        <p:nvSpPr>
          <p:cNvPr id="7" name="텍스트 개체 틀 6"/>
          <p:cNvSpPr>
            <a:spLocks noGrp="1"/>
          </p:cNvSpPr>
          <p:nvPr>
            <p:ph type="body" sz="half" idx="2"/>
          </p:nvPr>
        </p:nvSpPr>
        <p:spPr>
          <a:xfrm>
            <a:off x="1981200" y="1435101"/>
            <a:ext cx="3250704" cy="4691063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에도 막부 시대에 </a:t>
            </a:r>
            <a:r>
              <a:rPr lang="ko-KR" altLang="en-US" sz="2000" dirty="0" err="1"/>
              <a:t>크리스트교도를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선별하기 위해서 성모의 청동상을 밟고 지나 가도록 하였다</a:t>
            </a:r>
            <a:r>
              <a:rPr lang="en-US" altLang="ko-KR" sz="20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많은 신도들이 이것을 거부하고 순교하였다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1FC3A59-02F1-C945-8745-7346ACA03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980">
        <p:fade/>
      </p:transition>
    </mc:Choice>
    <mc:Fallback>
      <p:transition spd="med" advTm="769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0C8A-8407-46A0-B780-C101AB3CB59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3432" y="1600201"/>
            <a:ext cx="9433048" cy="4525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ko-KR" dirty="0"/>
              <a:t>1637</a:t>
            </a:r>
            <a:r>
              <a:rPr lang="ko-KR" altLang="en-US" dirty="0"/>
              <a:t>년 </a:t>
            </a:r>
            <a:r>
              <a:rPr lang="ko-KR" altLang="en-US" dirty="0" err="1"/>
              <a:t>시마바라</a:t>
            </a:r>
            <a:r>
              <a:rPr lang="en-US" altLang="ko-KR" dirty="0"/>
              <a:t>(</a:t>
            </a:r>
            <a:r>
              <a:rPr lang="ko-KR" altLang="en-US" dirty="0"/>
              <a:t>島原</a:t>
            </a:r>
            <a:r>
              <a:rPr lang="en-US" altLang="ko-KR" dirty="0"/>
              <a:t>), </a:t>
            </a:r>
            <a:r>
              <a:rPr lang="ko-KR" altLang="en-US" dirty="0" err="1"/>
              <a:t>아마꾸사</a:t>
            </a:r>
            <a:r>
              <a:rPr lang="en-US" altLang="ko-KR" dirty="0"/>
              <a:t>(</a:t>
            </a:r>
            <a:r>
              <a:rPr lang="ko-KR" altLang="en-US" dirty="0" err="1"/>
              <a:t>天草</a:t>
            </a:r>
            <a:r>
              <a:rPr lang="en-US" altLang="ko-KR" dirty="0"/>
              <a:t>)</a:t>
            </a:r>
            <a:r>
              <a:rPr lang="ko-KR" altLang="en-US" dirty="0"/>
              <a:t>에서 대규모 백성잇끼</a:t>
            </a:r>
            <a:r>
              <a:rPr lang="en-US" altLang="ko-KR" dirty="0"/>
              <a:t>(</a:t>
            </a:r>
            <a:r>
              <a:rPr lang="ko-KR" altLang="en-US" dirty="0" err="1"/>
              <a:t>百姓一揆</a:t>
            </a:r>
            <a:r>
              <a:rPr lang="en-US" altLang="ko-KR" dirty="0"/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dirty="0" err="1"/>
              <a:t>시마바라번과</a:t>
            </a:r>
            <a:r>
              <a:rPr lang="ko-KR" altLang="en-US" dirty="0"/>
              <a:t> </a:t>
            </a:r>
            <a:r>
              <a:rPr lang="ko-KR" altLang="en-US" dirty="0" err="1"/>
              <a:t>카라쯔</a:t>
            </a:r>
            <a:r>
              <a:rPr lang="en-US" altLang="ko-KR" dirty="0"/>
              <a:t>(</a:t>
            </a:r>
            <a:r>
              <a:rPr lang="ko-KR" altLang="en-US" dirty="0"/>
              <a:t>唐津</a:t>
            </a:r>
            <a:r>
              <a:rPr lang="en-US" altLang="ko-KR" dirty="0"/>
              <a:t>)</a:t>
            </a:r>
            <a:r>
              <a:rPr lang="ko-KR" altLang="en-US" dirty="0"/>
              <a:t>번의 가혹한 정치와 크리스트교 탄압에 저항하는 </a:t>
            </a:r>
            <a:r>
              <a:rPr lang="en-US" altLang="ko-KR" dirty="0"/>
              <a:t>3</a:t>
            </a:r>
            <a:r>
              <a:rPr lang="ko-KR" altLang="en-US" dirty="0"/>
              <a:t>만 </a:t>
            </a:r>
            <a:r>
              <a:rPr lang="en-US" altLang="ko-KR" dirty="0"/>
              <a:t>7</a:t>
            </a:r>
            <a:r>
              <a:rPr lang="ko-KR" altLang="en-US" dirty="0"/>
              <a:t>천여 명의 봉기</a:t>
            </a:r>
            <a:endParaRPr lang="en-US" altLang="ko-KR" dirty="0"/>
          </a:p>
          <a:p>
            <a:pPr>
              <a:lnSpc>
                <a:spcPct val="160000"/>
              </a:lnSpc>
            </a:pPr>
            <a:endParaRPr lang="en-US" altLang="ko-KR" dirty="0"/>
          </a:p>
          <a:p>
            <a:pPr>
              <a:lnSpc>
                <a:spcPct val="160000"/>
              </a:lnSpc>
            </a:pPr>
            <a:r>
              <a:rPr lang="ko-KR" altLang="en-US" dirty="0"/>
              <a:t>막부는 </a:t>
            </a:r>
            <a:r>
              <a:rPr lang="en-US" altLang="ko-KR" dirty="0"/>
              <a:t>12</a:t>
            </a:r>
            <a:r>
              <a:rPr lang="ko-KR" altLang="en-US" dirty="0"/>
              <a:t>만의 군대와 네덜란드 선박의 엄호 속에 간신히 진압</a:t>
            </a:r>
            <a:endParaRPr lang="en-US" altLang="ko-KR" dirty="0"/>
          </a:p>
          <a:p>
            <a:pPr>
              <a:lnSpc>
                <a:spcPct val="160000"/>
              </a:lnSpc>
            </a:pPr>
            <a:r>
              <a:rPr lang="en-US" altLang="ko-KR" dirty="0"/>
              <a:t>1638</a:t>
            </a:r>
            <a:r>
              <a:rPr lang="ko-KR" altLang="en-US" dirty="0"/>
              <a:t>년 이후 크리스트교 금지 강화</a:t>
            </a:r>
            <a:endParaRPr lang="en-US" altLang="ko-KR" dirty="0"/>
          </a:p>
          <a:p>
            <a:pPr>
              <a:lnSpc>
                <a:spcPct val="160000"/>
              </a:lnSpc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크리스트교도의 난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2673819-A371-AF42-A0A1-4468F115F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8052">
        <p:fade/>
      </p:transition>
    </mc:Choice>
    <mc:Fallback>
      <p:transition spd="med" advTm="980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4.4"/>
</p:tagLst>
</file>

<file path=ppt/theme/theme1.xml><?xml version="1.0" encoding="utf-8"?>
<a:theme xmlns:a="http://schemas.openxmlformats.org/drawingml/2006/main" name="New_Education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메모 테마</Template>
  <TotalTime>3287</TotalTime>
  <Words>914</Words>
  <Application>Microsoft Macintosh PowerPoint</Application>
  <PresentationFormat>와이드스크린</PresentationFormat>
  <Paragraphs>179</Paragraphs>
  <Slides>27</Slides>
  <Notes>4</Notes>
  <HiddenSlides>0</HiddenSlides>
  <MMClips>27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신명조</vt:lpstr>
      <vt:lpstr>Arial</vt:lpstr>
      <vt:lpstr>Corbel</vt:lpstr>
      <vt:lpstr>Wingdings</vt:lpstr>
      <vt:lpstr>Wingdings 2</vt:lpstr>
      <vt:lpstr>New_Education03</vt:lpstr>
      <vt:lpstr>일본의 쇄국정책, 무역정책</vt:lpstr>
      <vt:lpstr>에도 막부의 1대 쇼군</vt:lpstr>
      <vt:lpstr>닛코 東照宮(도쇼궁)의 도쿠가와 가문의 유적</vt:lpstr>
      <vt:lpstr>화려하고 풍족한 에도막부의 쇼군의 유적지  </vt:lpstr>
      <vt:lpstr>16세기 일본과 크리스트교의 진입</vt:lpstr>
      <vt:lpstr>쇄국</vt:lpstr>
      <vt:lpstr>크리스트교 금지</vt:lpstr>
      <vt:lpstr>踏繪(후미에)</vt:lpstr>
      <vt:lpstr>크리스트교도의 난</vt:lpstr>
      <vt:lpstr>에도 막부시기의 대외무역 </vt:lpstr>
      <vt:lpstr>에도 막부의 주인무역</vt:lpstr>
      <vt:lpstr>에도 막부가 발행한 주인장과 주인선</vt:lpstr>
      <vt:lpstr>일본인의 해외 진출</vt:lpstr>
      <vt:lpstr>일본지도 (http://historia.tistory.com/635)</vt:lpstr>
      <vt:lpstr>해외 무역의 추세</vt:lpstr>
      <vt:lpstr>무역 통제 강화</vt:lpstr>
      <vt:lpstr>일본의 나가사키 체제</vt:lpstr>
      <vt:lpstr>1633년 쇄국령</vt:lpstr>
      <vt:lpstr>PowerPoint 프레젠테이션</vt:lpstr>
      <vt:lpstr>나가사키 항구에 공시된 포고문(1643년 )</vt:lpstr>
      <vt:lpstr>에도 막부의 교역 허가 대상국 일본사학회, &lt;아틀라스 일본사&gt;, 2010, 사계절. </vt:lpstr>
      <vt:lpstr>PowerPoint 프레젠테이션</vt:lpstr>
      <vt:lpstr>PowerPoint 프레젠테이션</vt:lpstr>
      <vt:lpstr>PowerPoint 프레젠테이션</vt:lpstr>
      <vt:lpstr>나가사끼(長崎)의 唐館</vt:lpstr>
      <vt:lpstr>에도 막부의 무역정책</vt:lpstr>
      <vt:lpstr>정리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전근대 동아시아 세계의 쇄국</dc:title>
  <dc:creator>방향숙</dc:creator>
  <cp:lastModifiedBy>Microsoft Office User</cp:lastModifiedBy>
  <cp:revision>227</cp:revision>
  <dcterms:created xsi:type="dcterms:W3CDTF">2012-04-08T05:02:01Z</dcterms:created>
  <dcterms:modified xsi:type="dcterms:W3CDTF">2020-12-28T18:43:37Z</dcterms:modified>
</cp:coreProperties>
</file>